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30"/>
  </p:notesMasterIdLst>
  <p:sldIdLst>
    <p:sldId id="256" r:id="rId5"/>
    <p:sldId id="263"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7" r:id="rId26"/>
    <p:sldId id="316" r:id="rId27"/>
    <p:sldId id="318" r:id="rId28"/>
    <p:sldId id="276" r:id="rId29"/>
  </p:sldIdLst>
  <p:sldSz cx="9144000" cy="5143500" type="screen16x9"/>
  <p:notesSz cx="6858000" cy="9144000"/>
  <p:embeddedFontLst>
    <p:embeddedFont>
      <p:font typeface="Segoe UI" panose="020B050204020402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74254" autoAdjust="0"/>
  </p:normalViewPr>
  <p:slideViewPr>
    <p:cSldViewPr showGuides="1">
      <p:cViewPr varScale="1">
        <p:scale>
          <a:sx n="109" d="100"/>
          <a:sy n="109" d="100"/>
        </p:scale>
        <p:origin x="1686" y="102"/>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C5549-7B5E-1D11-16CF-C334C0145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9C16C-48C1-DBF0-6704-A4B3D9DDBE6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554C46-B47F-A0F8-1B66-CC445DAF1B92}"/>
              </a:ext>
            </a:extLst>
          </p:cNvPr>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92102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66478-91C8-593E-2B75-A02A104C3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BFB56-BA39-A114-C085-27D6802D42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8535F00-F852-9F0B-3834-DB3817ADB548}"/>
              </a:ext>
            </a:extLst>
          </p:cNvPr>
          <p:cNvSpPr>
            <a:spLocks noGrp="1"/>
          </p:cNvSpPr>
          <p:nvPr>
            <p:ph type="body" idx="1"/>
          </p:nvPr>
        </p:nvSpPr>
        <p:spPr/>
        <p:txBody>
          <a:bodyPr/>
          <a:lstStyle/>
          <a:p>
            <a:pPr>
              <a:buNone/>
            </a:pPr>
            <a:r>
              <a:rPr lang="es-CO" dirty="0"/>
              <a:t>Los nodos en forma de </a:t>
            </a:r>
            <a:r>
              <a:rPr lang="es-CO" b="1" dirty="0"/>
              <a:t>△</a:t>
            </a:r>
            <a:r>
              <a:rPr lang="es-CO" dirty="0"/>
              <a:t> son "nodos MAX", donde es el turno de </a:t>
            </a:r>
            <a:r>
              <a:rPr lang="es-CO" b="1" dirty="0"/>
              <a:t>MAX</a:t>
            </a:r>
            <a:r>
              <a:rPr lang="es-CO" dirty="0"/>
              <a:t> para moverse, y los nodos en forma de </a:t>
            </a:r>
            <a:r>
              <a:rPr lang="es-CO" b="1" dirty="0"/>
              <a:t>▽</a:t>
            </a:r>
            <a:r>
              <a:rPr lang="es-CO" dirty="0"/>
              <a:t> son "nodos MIN".</a:t>
            </a:r>
          </a:p>
          <a:p>
            <a:pPr>
              <a:buNone/>
            </a:pPr>
            <a:r>
              <a:rPr lang="es-CO" dirty="0"/>
              <a:t>Los nodos terminales muestran los valores de utilidad para </a:t>
            </a:r>
            <a:r>
              <a:rPr lang="es-CO" b="1" dirty="0"/>
              <a:t>MAX</a:t>
            </a:r>
            <a:r>
              <a:rPr lang="es-CO" dirty="0"/>
              <a:t>; los demás nodos están etiquetados con sus valores </a:t>
            </a:r>
            <a:r>
              <a:rPr lang="es-CO" b="1" dirty="0" err="1"/>
              <a:t>minimax</a:t>
            </a:r>
            <a:r>
              <a:rPr lang="es-CO" dirty="0"/>
              <a:t>.</a:t>
            </a:r>
          </a:p>
          <a:p>
            <a:pPr>
              <a:buNone/>
            </a:pPr>
            <a:r>
              <a:rPr lang="es-CO" dirty="0"/>
              <a:t>El mejor movimiento de </a:t>
            </a:r>
            <a:r>
              <a:rPr lang="es-CO" b="1" dirty="0"/>
              <a:t>MAX</a:t>
            </a:r>
            <a:r>
              <a:rPr lang="es-CO" dirty="0"/>
              <a:t> en la raíz es </a:t>
            </a:r>
            <a:r>
              <a:rPr lang="es-CO" b="1" dirty="0"/>
              <a:t>a₁</a:t>
            </a:r>
            <a:r>
              <a:rPr lang="es-CO" dirty="0"/>
              <a:t>, porque conduce al estado con el valor </a:t>
            </a:r>
            <a:r>
              <a:rPr lang="es-CO" dirty="0" err="1"/>
              <a:t>minimax</a:t>
            </a:r>
            <a:r>
              <a:rPr lang="es-CO" dirty="0"/>
              <a:t> más alto.</a:t>
            </a:r>
          </a:p>
          <a:p>
            <a:pPr marL="139700" indent="0">
              <a:buNone/>
            </a:pPr>
            <a:r>
              <a:rPr lang="es-CO" dirty="0"/>
              <a:t>La mejor respuesta de </a:t>
            </a:r>
            <a:r>
              <a:rPr lang="es-CO" b="1" dirty="0"/>
              <a:t>MIN</a:t>
            </a:r>
            <a:r>
              <a:rPr lang="es-CO" dirty="0"/>
              <a:t> es </a:t>
            </a:r>
            <a:r>
              <a:rPr lang="es-CO" b="1" dirty="0"/>
              <a:t>b₁</a:t>
            </a:r>
            <a:r>
              <a:rPr lang="es-CO" dirty="0"/>
              <a:t>, porque conduce al estado con el valor </a:t>
            </a:r>
            <a:r>
              <a:rPr lang="es-CO" dirty="0" err="1"/>
              <a:t>minimax</a:t>
            </a:r>
            <a:r>
              <a:rPr lang="es-CO" dirty="0"/>
              <a:t> más bajo.</a:t>
            </a:r>
          </a:p>
          <a:p>
            <a:endParaRPr lang="es-CO" dirty="0"/>
          </a:p>
        </p:txBody>
      </p:sp>
    </p:spTree>
    <p:extLst>
      <p:ext uri="{BB962C8B-B14F-4D97-AF65-F5344CB8AC3E}">
        <p14:creationId xmlns:p14="http://schemas.microsoft.com/office/powerpoint/2010/main" val="429220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2D9B-4BB8-E6C9-6680-626D2A935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71173-79D4-76A5-5739-DEF9C3353F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F7A0DB-AB79-F393-0BD9-92B7150B350A}"/>
              </a:ext>
            </a:extLst>
          </p:cNvPr>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21478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72A45-9A86-8D61-04A7-06660F90D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B31CE-5178-54C3-BC23-F1A78E85E8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543A18-72E0-23BD-04F6-BBC3CB745993}"/>
              </a:ext>
            </a:extLst>
          </p:cNvPr>
          <p:cNvSpPr>
            <a:spLocks noGrp="1"/>
          </p:cNvSpPr>
          <p:nvPr>
            <p:ph type="body" idx="1"/>
          </p:nvPr>
        </p:nvSpPr>
        <p:spPr/>
        <p:txBody>
          <a:bodyPr/>
          <a:lstStyle/>
          <a:p>
            <a:r>
              <a:rPr lang="es-CO" dirty="0"/>
              <a:t>Como se calcula el valor </a:t>
            </a:r>
            <a:r>
              <a:rPr lang="es-CO" dirty="0" err="1"/>
              <a:t>minimax</a:t>
            </a:r>
            <a:r>
              <a:rPr lang="es-CO" dirty="0"/>
              <a:t>?</a:t>
            </a:r>
          </a:p>
        </p:txBody>
      </p:sp>
    </p:spTree>
    <p:extLst>
      <p:ext uri="{BB962C8B-B14F-4D97-AF65-F5344CB8AC3E}">
        <p14:creationId xmlns:p14="http://schemas.microsoft.com/office/powerpoint/2010/main" val="220292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F53EC-8552-72DA-C2C2-FB8A57583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CE07E-B965-0CBB-8A99-C201645BAD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29A5179-3F81-4BBD-C159-E57CC784C2DD}"/>
              </a:ext>
            </a:extLst>
          </p:cNvPr>
          <p:cNvSpPr>
            <a:spLocks noGrp="1"/>
          </p:cNvSpPr>
          <p:nvPr>
            <p:ph type="body" idx="1"/>
          </p:nvPr>
        </p:nvSpPr>
        <p:spPr/>
        <p:txBody>
          <a:bodyPr/>
          <a:lstStyle/>
          <a:p>
            <a:pPr>
              <a:buFont typeface="Arial" panose="020B0604020202020204" pitchFamily="34" charset="0"/>
              <a:buChar char="•"/>
            </a:pPr>
            <a:r>
              <a:rPr lang="es-CO" dirty="0"/>
              <a:t>Supongamos que el juego óptimo por ambos lados lleva a un </a:t>
            </a:r>
            <a:r>
              <a:rPr lang="es-CO" b="1" dirty="0"/>
              <a:t>empate</a:t>
            </a:r>
            <a:r>
              <a:rPr lang="es-CO" dirty="0"/>
              <a:t>. Sin embargo, existe una jugada </a:t>
            </a:r>
            <a:r>
              <a:rPr lang="es-CO" b="1" dirty="0"/>
              <a:t>arriesgada</a:t>
            </a:r>
            <a:r>
              <a:rPr lang="es-CO" dirty="0"/>
              <a:t> para </a:t>
            </a:r>
            <a:r>
              <a:rPr lang="es-CO" b="1" dirty="0"/>
              <a:t>MAX</a:t>
            </a:r>
            <a:r>
              <a:rPr lang="es-CO" dirty="0"/>
              <a:t> que lo lleva a un estado donde </a:t>
            </a:r>
            <a:r>
              <a:rPr lang="es-CO" b="1" dirty="0"/>
              <a:t>MIN</a:t>
            </a:r>
            <a:r>
              <a:rPr lang="es-CO" dirty="0"/>
              <a:t> tiene 10 posibles respuestas: </a:t>
            </a:r>
            <a:r>
              <a:rPr lang="es-CO" b="1" dirty="0"/>
              <a:t>9</a:t>
            </a:r>
            <a:r>
              <a:rPr lang="es-CO" dirty="0"/>
              <a:t> de ellas son una </a:t>
            </a:r>
            <a:r>
              <a:rPr lang="es-CO" b="1" dirty="0"/>
              <a:t>derrota</a:t>
            </a:r>
            <a:r>
              <a:rPr lang="es-CO" dirty="0"/>
              <a:t> para </a:t>
            </a:r>
            <a:r>
              <a:rPr lang="es-CO" b="1" dirty="0"/>
              <a:t>MIN</a:t>
            </a:r>
            <a:r>
              <a:rPr lang="es-CO" dirty="0"/>
              <a:t>.</a:t>
            </a:r>
          </a:p>
          <a:p>
            <a:pPr>
              <a:buFont typeface="Arial" panose="020B0604020202020204" pitchFamily="34" charset="0"/>
              <a:buChar char="•"/>
            </a:pPr>
            <a:r>
              <a:rPr lang="es-CO" b="1" dirty="0"/>
              <a:t>1</a:t>
            </a:r>
            <a:r>
              <a:rPr lang="es-CO" dirty="0"/>
              <a:t> de ellas es una </a:t>
            </a:r>
            <a:r>
              <a:rPr lang="es-CO" b="1" dirty="0"/>
              <a:t>derrota</a:t>
            </a:r>
            <a:r>
              <a:rPr lang="es-CO" dirty="0"/>
              <a:t> para </a:t>
            </a:r>
            <a:r>
              <a:rPr lang="es-CO" b="1" dirty="0"/>
              <a:t>MAX</a:t>
            </a:r>
            <a:r>
              <a:rPr lang="es-CO" dirty="0"/>
              <a:t>.</a:t>
            </a:r>
          </a:p>
          <a:p>
            <a:pPr>
              <a:buNone/>
            </a:pPr>
            <a:r>
              <a:rPr lang="es-CO" dirty="0"/>
              <a:t>Si </a:t>
            </a:r>
            <a:r>
              <a:rPr lang="es-CO" b="1" dirty="0"/>
              <a:t>MAX</a:t>
            </a:r>
            <a:r>
              <a:rPr lang="es-CO" dirty="0"/>
              <a:t> cree que </a:t>
            </a:r>
            <a:r>
              <a:rPr lang="es-CO" b="1" dirty="0"/>
              <a:t>MIN</a:t>
            </a:r>
            <a:r>
              <a:rPr lang="es-CO" dirty="0"/>
              <a:t> no tiene el poder computacional suficiente para encontrar el movimiento óptimo, </a:t>
            </a:r>
            <a:r>
              <a:rPr lang="es-CO" b="1" dirty="0"/>
              <a:t>MAX</a:t>
            </a:r>
            <a:r>
              <a:rPr lang="es-CO" dirty="0"/>
              <a:t> podría intentar la jugada arriesgada, basándose en que una probabilidad de </a:t>
            </a:r>
            <a:r>
              <a:rPr lang="es-CO" b="1" dirty="0"/>
              <a:t>9/10</a:t>
            </a:r>
            <a:r>
              <a:rPr lang="es-CO" dirty="0"/>
              <a:t> de ganar es mejor que un empate seguro.</a:t>
            </a:r>
          </a:p>
        </p:txBody>
      </p:sp>
    </p:spTree>
    <p:extLst>
      <p:ext uri="{BB962C8B-B14F-4D97-AF65-F5344CB8AC3E}">
        <p14:creationId xmlns:p14="http://schemas.microsoft.com/office/powerpoint/2010/main" val="1844641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E488C-790D-F61C-C463-215AC0177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FB0F1-A9D3-6067-3991-8FF47390095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98E3B0-FCDD-0588-DD32-591DE7B214BD}"/>
              </a:ext>
            </a:extLst>
          </p:cNvPr>
          <p:cNvSpPr>
            <a:spLocks noGrp="1"/>
          </p:cNvSpPr>
          <p:nvPr>
            <p:ph type="body" idx="1"/>
          </p:nvPr>
        </p:nvSpPr>
        <p:spPr/>
        <p:txBody>
          <a:bodyPr/>
          <a:lstStyle/>
          <a:p>
            <a:pPr>
              <a:buFont typeface="Arial" panose="020B0604020202020204" pitchFamily="34" charset="0"/>
              <a:buChar char="•"/>
            </a:pPr>
            <a:endParaRPr lang="es-CO" dirty="0"/>
          </a:p>
        </p:txBody>
      </p:sp>
    </p:spTree>
    <p:extLst>
      <p:ext uri="{BB962C8B-B14F-4D97-AF65-F5344CB8AC3E}">
        <p14:creationId xmlns:p14="http://schemas.microsoft.com/office/powerpoint/2010/main" val="145764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5A199-6220-6CFB-B000-F48335F37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2A9E1-4B84-2E62-7CA3-583676C2B22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ED7432D-A961-E0AD-E7E8-0059DC8799E7}"/>
              </a:ext>
            </a:extLst>
          </p:cNvPr>
          <p:cNvSpPr>
            <a:spLocks noGrp="1"/>
          </p:cNvSpPr>
          <p:nvPr>
            <p:ph type="body" idx="1"/>
          </p:nvPr>
        </p:nvSpPr>
        <p:spPr/>
        <p:txBody>
          <a:bodyPr/>
          <a:lstStyle/>
          <a:p>
            <a:pPr>
              <a:buFont typeface="Arial" panose="020B0604020202020204" pitchFamily="34" charset="0"/>
              <a:buChar char="•"/>
            </a:pPr>
            <a:endParaRPr lang="es-CO" dirty="0"/>
          </a:p>
        </p:txBody>
      </p:sp>
    </p:spTree>
    <p:extLst>
      <p:ext uri="{BB962C8B-B14F-4D97-AF65-F5344CB8AC3E}">
        <p14:creationId xmlns:p14="http://schemas.microsoft.com/office/powerpoint/2010/main" val="1515409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E76D-C13F-02DD-9D78-2211F8EF6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C0816-7E9E-AB96-622F-292B74B6C0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A48AE2A-A501-FD50-E3E5-7FDFF91070E1}"/>
              </a:ext>
            </a:extLst>
          </p:cNvPr>
          <p:cNvSpPr>
            <a:spLocks noGrp="1"/>
          </p:cNvSpPr>
          <p:nvPr>
            <p:ph type="body" idx="1"/>
          </p:nvPr>
        </p:nvSpPr>
        <p:spPr/>
        <p:txBody>
          <a:bodyPr/>
          <a:lstStyle/>
          <a:p>
            <a:pPr>
              <a:buFont typeface="Arial" panose="020B0604020202020204" pitchFamily="34" charset="0"/>
              <a:buChar char="•"/>
            </a:pPr>
            <a:endParaRPr lang="es-CO" dirty="0"/>
          </a:p>
        </p:txBody>
      </p:sp>
    </p:spTree>
    <p:extLst>
      <p:ext uri="{BB962C8B-B14F-4D97-AF65-F5344CB8AC3E}">
        <p14:creationId xmlns:p14="http://schemas.microsoft.com/office/powerpoint/2010/main" val="4243148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4C0B-37BC-6056-B64F-4115557CF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18B8E-49CB-624F-A981-0C3EDF17793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426D01E-CDE3-233D-703E-D0C19AC184C6}"/>
              </a:ext>
            </a:extLst>
          </p:cNvPr>
          <p:cNvSpPr>
            <a:spLocks noGrp="1"/>
          </p:cNvSpPr>
          <p:nvPr>
            <p:ph type="body" idx="1"/>
          </p:nvPr>
        </p:nvSpPr>
        <p:spPr/>
        <p:txBody>
          <a:bodyPr/>
          <a:lstStyle/>
          <a:p>
            <a:pPr>
              <a:buFont typeface="Arial" panose="020B0604020202020204" pitchFamily="34" charset="0"/>
              <a:buChar char="•"/>
            </a:pPr>
            <a:endParaRPr lang="es-CO" dirty="0"/>
          </a:p>
        </p:txBody>
      </p:sp>
    </p:spTree>
    <p:extLst>
      <p:ext uri="{BB962C8B-B14F-4D97-AF65-F5344CB8AC3E}">
        <p14:creationId xmlns:p14="http://schemas.microsoft.com/office/powerpoint/2010/main" val="3009344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EBCA8-C93D-09E7-50FE-BDC085D42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D839E-AC6E-CF4A-9CAA-A974C854AD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EDCD9D8-CF91-DEE3-4817-43F92E3DF186}"/>
              </a:ext>
            </a:extLst>
          </p:cNvPr>
          <p:cNvSpPr>
            <a:spLocks noGrp="1"/>
          </p:cNvSpPr>
          <p:nvPr>
            <p:ph type="body" idx="1"/>
          </p:nvPr>
        </p:nvSpPr>
        <p:spPr/>
        <p:txBody>
          <a:bodyPr/>
          <a:lstStyle/>
          <a:p>
            <a:pPr>
              <a:buFont typeface="Arial" panose="020B0604020202020204" pitchFamily="34" charset="0"/>
              <a:buChar char="•"/>
            </a:pPr>
            <a:endParaRPr lang="es-CO" dirty="0"/>
          </a:p>
        </p:txBody>
      </p:sp>
    </p:spTree>
    <p:extLst>
      <p:ext uri="{BB962C8B-B14F-4D97-AF65-F5344CB8AC3E}">
        <p14:creationId xmlns:p14="http://schemas.microsoft.com/office/powerpoint/2010/main" val="284260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Los juegos físicos, como el croquet y el hockey sobre hielo, tienen descripciones más complejas, una mayor variedad de acciones posibles y reglas menos precisas para definir la legalidad de las acciones. Con la excepción del fútbol robótico, estos juegos físicos no han atraído mucho interés en la comunidad de IA.</a:t>
            </a:r>
          </a:p>
        </p:txBody>
      </p:sp>
    </p:spTree>
    <p:extLst>
      <p:ext uri="{BB962C8B-B14F-4D97-AF65-F5344CB8AC3E}">
        <p14:creationId xmlns:p14="http://schemas.microsoft.com/office/powerpoint/2010/main" val="125204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8EE30-3583-926F-C281-B2E67EA3B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750C1-E28C-0B7A-0E1C-AFCC9A7154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AD4EF5-242B-F734-AF52-5D68E22B1C9B}"/>
              </a:ext>
            </a:extLst>
          </p:cNvPr>
          <p:cNvSpPr>
            <a:spLocks noGrp="1"/>
          </p:cNvSpPr>
          <p:nvPr>
            <p:ph type="body" idx="1"/>
          </p:nvPr>
        </p:nvSpPr>
        <p:spPr/>
        <p:txBody>
          <a:bodyPr/>
          <a:lstStyle/>
          <a:p>
            <a:r>
              <a:rPr lang="es-ES" dirty="0" err="1"/>
              <a:t>economia</a:t>
            </a:r>
            <a:r>
              <a:rPr lang="es-ES" dirty="0"/>
              <a:t>: </a:t>
            </a:r>
            <a:r>
              <a:rPr lang="es-CO" dirty="0"/>
              <a:t>Este modelo es útil cuando hay un gran número de agentes y no es práctico analizar cada uno por separado. En lugar de eso, se estudian las tendencias emergentes de la interacción de los agentes y se emplean técnicas estadísticas y económicas para predecir los resultados globales.</a:t>
            </a:r>
          </a:p>
        </p:txBody>
      </p:sp>
    </p:spTree>
    <p:extLst>
      <p:ext uri="{BB962C8B-B14F-4D97-AF65-F5344CB8AC3E}">
        <p14:creationId xmlns:p14="http://schemas.microsoft.com/office/powerpoint/2010/main" val="137120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DE164-CB87-7E6D-006C-DF5349A55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EFC58-142F-2AF1-9B3D-801BCD1689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A89BAB1-A105-AFAD-6429-977A6361D59E}"/>
              </a:ext>
            </a:extLst>
          </p:cNvPr>
          <p:cNvSpPr>
            <a:spLocks noGrp="1"/>
          </p:cNvSpPr>
          <p:nvPr>
            <p:ph type="body" idx="1"/>
          </p:nvPr>
        </p:nvSpPr>
        <p:spPr/>
        <p:txBody>
          <a:bodyPr/>
          <a:lstStyle/>
          <a:p>
            <a:r>
              <a:rPr lang="es-CO" dirty="0"/>
              <a:t>El problema con este enfoque es que trata a los adversarios de la misma manera que fenómenos naturales aleatorios, como la lluvia o el viento, lo que ignora el hecho de que los adversarios pueden estar tomando decisiones racionales en contra de nosotros.</a:t>
            </a:r>
          </a:p>
        </p:txBody>
      </p:sp>
    </p:spTree>
    <p:extLst>
      <p:ext uri="{BB962C8B-B14F-4D97-AF65-F5344CB8AC3E}">
        <p14:creationId xmlns:p14="http://schemas.microsoft.com/office/powerpoint/2010/main" val="446839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C7C39-E16F-DA0E-4CE7-0093D4926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0D014-C4EA-241E-6B31-4B134B5B1A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27A6E7-29DA-3457-354A-C31A9A2A75A9}"/>
              </a:ext>
            </a:extLst>
          </p:cNvPr>
          <p:cNvSpPr>
            <a:spLocks noGrp="1"/>
          </p:cNvSpPr>
          <p:nvPr>
            <p:ph type="body" idx="1"/>
          </p:nvPr>
        </p:nvSpPr>
        <p:spPr/>
        <p:txBody>
          <a:bodyPr/>
          <a:lstStyle/>
          <a:p>
            <a:r>
              <a:rPr lang="es-CO" b="1" dirty="0"/>
              <a:t>Juegos como </a:t>
            </a:r>
            <a:r>
              <a:rPr lang="es-CO" b="1" dirty="0" err="1"/>
              <a:t>Go</a:t>
            </a:r>
            <a:r>
              <a:rPr lang="es-CO" b="1" dirty="0"/>
              <a:t> o Damas:</a:t>
            </a:r>
            <a:r>
              <a:rPr lang="es-CO" dirty="0"/>
              <a:t> En estos juegos, se pueden aplicar estrategias similares a </a:t>
            </a:r>
            <a:r>
              <a:rPr lang="es-CO" dirty="0" err="1"/>
              <a:t>Minimax</a:t>
            </a:r>
            <a:r>
              <a:rPr lang="es-CO" dirty="0"/>
              <a:t> con poda alfa-beta para reducir la cantidad de nodos explorados. </a:t>
            </a:r>
          </a:p>
          <a:p>
            <a:r>
              <a:rPr lang="es-CO" b="1" dirty="0"/>
              <a:t>Sistemas de negociación:</a:t>
            </a:r>
            <a:r>
              <a:rPr lang="es-CO" dirty="0"/>
              <a:t> En negociaciones automatizadas, un sistema puede modelar las estrategias de la otra parte como un oponente que intenta obtener la mejor oferta posible.</a:t>
            </a:r>
          </a:p>
        </p:txBody>
      </p:sp>
    </p:spTree>
    <p:extLst>
      <p:ext uri="{BB962C8B-B14F-4D97-AF65-F5344CB8AC3E}">
        <p14:creationId xmlns:p14="http://schemas.microsoft.com/office/powerpoint/2010/main" val="1073944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2D081-97C4-A9A3-6DC4-E4A52A3D0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D0399-03B7-44C8-CE4D-549FAA984F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C4687F-3FBF-9789-A4A0-1BDA58712F54}"/>
              </a:ext>
            </a:extLst>
          </p:cNvPr>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674692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C8E9C-329B-DB26-C8DA-282A94038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FE613-E970-90F8-92DB-2055B86F72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9787364-6EB3-BA4A-4FBB-5D4E7B0F8234}"/>
              </a:ext>
            </a:extLst>
          </p:cNvPr>
          <p:cNvSpPr>
            <a:spLocks noGrp="1"/>
          </p:cNvSpPr>
          <p:nvPr>
            <p:ph type="body" idx="1"/>
          </p:nvPr>
        </p:nvSpPr>
        <p:spPr/>
        <p:txBody>
          <a:bodyPr/>
          <a:lstStyle/>
          <a:p>
            <a:r>
              <a:rPr lang="es-CO" b="1" dirty="0"/>
              <a:t>S₀</a:t>
            </a:r>
            <a:r>
              <a:rPr lang="es-CO" dirty="0"/>
              <a:t>: El </a:t>
            </a:r>
            <a:r>
              <a:rPr lang="es-CO" b="1" dirty="0"/>
              <a:t>estado inicial</a:t>
            </a:r>
            <a:r>
              <a:rPr lang="es-CO" dirty="0"/>
              <a:t>, que especifica cómo se configura el juego al inicio. </a:t>
            </a:r>
          </a:p>
          <a:p>
            <a:r>
              <a:rPr lang="es-CO" b="1" dirty="0" err="1"/>
              <a:t>To-Move</a:t>
            </a:r>
            <a:r>
              <a:rPr lang="es-CO" b="1" dirty="0"/>
              <a:t>(s)</a:t>
            </a:r>
            <a:r>
              <a:rPr lang="es-CO" dirty="0"/>
              <a:t>: El jugador al que le corresponde moverse en el estado </a:t>
            </a:r>
            <a:r>
              <a:rPr lang="es-CO" b="1" dirty="0"/>
              <a:t>s</a:t>
            </a:r>
            <a:r>
              <a:rPr lang="es-CO" dirty="0"/>
              <a:t>. </a:t>
            </a:r>
          </a:p>
          <a:p>
            <a:r>
              <a:rPr lang="es-CO" b="1" dirty="0"/>
              <a:t>ACTIONS(s)</a:t>
            </a:r>
            <a:r>
              <a:rPr lang="es-CO" dirty="0"/>
              <a:t>: El conjunto de movimientos legales en el estado </a:t>
            </a:r>
            <a:r>
              <a:rPr lang="es-CO" b="1" dirty="0"/>
              <a:t>s</a:t>
            </a:r>
            <a:r>
              <a:rPr lang="es-CO" dirty="0"/>
              <a:t>.</a:t>
            </a:r>
          </a:p>
          <a:p>
            <a:r>
              <a:rPr lang="es-CO" dirty="0"/>
              <a:t> </a:t>
            </a:r>
            <a:r>
              <a:rPr lang="es-CO" b="1" dirty="0"/>
              <a:t>RESULT(s, a)</a:t>
            </a:r>
            <a:r>
              <a:rPr lang="es-CO" dirty="0"/>
              <a:t>: El </a:t>
            </a:r>
            <a:r>
              <a:rPr lang="es-CO" b="1" dirty="0"/>
              <a:t>modelo de transición</a:t>
            </a:r>
            <a:r>
              <a:rPr lang="es-CO" dirty="0"/>
              <a:t>, que define el estado resultante tras realizar la acción </a:t>
            </a:r>
            <a:r>
              <a:rPr lang="es-CO" b="1" dirty="0"/>
              <a:t>a</a:t>
            </a:r>
            <a:r>
              <a:rPr lang="es-CO" dirty="0"/>
              <a:t> en el estado </a:t>
            </a:r>
            <a:r>
              <a:rPr lang="es-CO" b="1" dirty="0"/>
              <a:t>s</a:t>
            </a:r>
            <a:r>
              <a:rPr lang="es-CO" dirty="0"/>
              <a:t>.</a:t>
            </a:r>
          </a:p>
          <a:p>
            <a:r>
              <a:rPr lang="es-CO" b="1" dirty="0"/>
              <a:t>IS-TERMINAL(s)</a:t>
            </a:r>
            <a:r>
              <a:rPr lang="es-CO" dirty="0"/>
              <a:t>: Una </a:t>
            </a:r>
            <a:r>
              <a:rPr lang="es-CO" b="1" dirty="0"/>
              <a:t>prueba de estado terminal</a:t>
            </a:r>
            <a:r>
              <a:rPr lang="es-CO" dirty="0"/>
              <a:t>, que es verdadera cuando el juego ha terminado y falsa en caso contrario. Los estados en los que el juego ha terminado se llaman </a:t>
            </a:r>
            <a:r>
              <a:rPr lang="es-CO" b="1" dirty="0"/>
              <a:t>estados terminales</a:t>
            </a:r>
            <a:r>
              <a:rPr lang="es-CO" dirty="0"/>
              <a:t>.</a:t>
            </a:r>
          </a:p>
          <a:p>
            <a:r>
              <a:rPr lang="es-CO" b="1" dirty="0"/>
              <a:t>UTILITY(s, p)</a:t>
            </a:r>
            <a:r>
              <a:rPr lang="es-CO" dirty="0"/>
              <a:t>: Una </a:t>
            </a:r>
            <a:r>
              <a:rPr lang="es-CO" b="1" dirty="0"/>
              <a:t>función de utilidad</a:t>
            </a:r>
            <a:r>
              <a:rPr lang="es-CO" dirty="0"/>
              <a:t> (también llamada función objetivo o función de recompensa), que define el valor numérico final para el jugador </a:t>
            </a:r>
            <a:r>
              <a:rPr lang="es-CO" b="1" dirty="0"/>
              <a:t>p</a:t>
            </a:r>
            <a:r>
              <a:rPr lang="es-CO" dirty="0"/>
              <a:t> cuando el juego termina en el estado terminal </a:t>
            </a:r>
            <a:r>
              <a:rPr lang="es-CO" b="1" dirty="0"/>
              <a:t>s</a:t>
            </a:r>
            <a:r>
              <a:rPr lang="es-CO" dirty="0"/>
              <a:t>.</a:t>
            </a:r>
          </a:p>
          <a:p>
            <a:endParaRPr lang="es-CO" dirty="0"/>
          </a:p>
          <a:p>
            <a:r>
              <a:rPr lang="es-CO" dirty="0"/>
              <a:t>En el ajedrez, el resultado puede ser victoria, derrota o empate, con valores </a:t>
            </a:r>
            <a:r>
              <a:rPr lang="es-CO" b="1" dirty="0"/>
              <a:t>1, 0 o 1/2</a:t>
            </a:r>
            <a:r>
              <a:rPr lang="es-CO" dirty="0"/>
              <a:t>.</a:t>
            </a:r>
          </a:p>
          <a:p>
            <a:r>
              <a:rPr lang="es-CO" dirty="0"/>
              <a:t>Los juegos pueden tener una amplia gama de posibles resultados; por ejemplo, las recompensas en el </a:t>
            </a:r>
            <a:r>
              <a:rPr lang="es-CO" dirty="0" err="1"/>
              <a:t>backgammon</a:t>
            </a:r>
            <a:r>
              <a:rPr lang="es-CO" dirty="0"/>
              <a:t> varían de </a:t>
            </a:r>
            <a:r>
              <a:rPr lang="es-CO" b="1" dirty="0"/>
              <a:t>0 a 192</a:t>
            </a:r>
            <a:r>
              <a:rPr lang="es-CO" dirty="0"/>
              <a:t>.</a:t>
            </a:r>
          </a:p>
        </p:txBody>
      </p:sp>
    </p:spTree>
    <p:extLst>
      <p:ext uri="{BB962C8B-B14F-4D97-AF65-F5344CB8AC3E}">
        <p14:creationId xmlns:p14="http://schemas.microsoft.com/office/powerpoint/2010/main" val="380309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B67E9-7E85-7655-89AF-C0B0947DC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45CC0-1E07-CEB2-7164-6780BD8F43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67B927-6DAD-A187-3908-C95527D96EB2}"/>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s-CO" dirty="0"/>
              <a:t>El árbol de juego puede ser infinito si el espacio de estados en sí no tiene límites o si las reglas del juego permiten posiciones repetitivas infinitamente.</a:t>
            </a:r>
          </a:p>
          <a:p>
            <a:endParaRPr lang="es-CO" dirty="0"/>
          </a:p>
        </p:txBody>
      </p:sp>
    </p:spTree>
    <p:extLst>
      <p:ext uri="{BB962C8B-B14F-4D97-AF65-F5344CB8AC3E}">
        <p14:creationId xmlns:p14="http://schemas.microsoft.com/office/powerpoint/2010/main" val="360304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F5309-17EE-8265-4ECA-8962B2B91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FEDA3-D83F-460B-DB44-C193B0E779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8DE555B-2C93-27AC-8405-480E60F5FDD5}"/>
              </a:ext>
            </a:extLst>
          </p:cNvPr>
          <p:cNvSpPr>
            <a:spLocks noGrp="1"/>
          </p:cNvSpPr>
          <p:nvPr>
            <p:ph type="body" idx="1"/>
          </p:nvPr>
        </p:nvSpPr>
        <p:spPr/>
        <p:txBody>
          <a:bodyPr/>
          <a:lstStyle/>
          <a:p>
            <a:pPr>
              <a:buNone/>
            </a:pPr>
            <a:r>
              <a:rPr lang="es-CO" dirty="0"/>
              <a:t>Para el tres en raya, el árbol de juego es relativamente pequeño: menos de </a:t>
            </a:r>
            <a:r>
              <a:rPr lang="es-CO" b="1" dirty="0"/>
              <a:t>9! = 362,880</a:t>
            </a:r>
            <a:r>
              <a:rPr lang="es-CO" dirty="0"/>
              <a:t> nodos terminales (con solo </a:t>
            </a:r>
            <a:r>
              <a:rPr lang="es-CO" b="1" dirty="0"/>
              <a:t>5,478</a:t>
            </a:r>
            <a:r>
              <a:rPr lang="es-CO" dirty="0"/>
              <a:t> estados distintos).</a:t>
            </a:r>
          </a:p>
          <a:p>
            <a:pPr marL="139700" indent="0">
              <a:buNone/>
            </a:pPr>
            <a:r>
              <a:rPr lang="es-CO" dirty="0"/>
              <a:t>Pero para el ajedrez, hay más de </a:t>
            </a:r>
            <a:r>
              <a:rPr lang="es-CO" b="1" dirty="0"/>
              <a:t>10⁴⁰</a:t>
            </a:r>
            <a:r>
              <a:rPr lang="es-CO" dirty="0"/>
              <a:t> nodos, por lo que el árbol de juego es mejor pensarlo como una construcción teórica que no podemos realizar en el mundo físico.</a:t>
            </a:r>
          </a:p>
          <a:p>
            <a:endParaRPr lang="es-CO" dirty="0"/>
          </a:p>
        </p:txBody>
      </p:sp>
    </p:spTree>
    <p:extLst>
      <p:ext uri="{BB962C8B-B14F-4D97-AF65-F5344CB8AC3E}">
        <p14:creationId xmlns:p14="http://schemas.microsoft.com/office/powerpoint/2010/main" val="820233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t>Adversarial </a:t>
            </a:r>
            <a:r>
              <a:rPr lang="es-ES" sz="3600" dirty="0" err="1"/>
              <a:t>Search</a:t>
            </a:r>
            <a:endParaRPr lang="es-ES" sz="3600" dirty="0"/>
          </a:p>
          <a:p>
            <a:pPr marL="0" lvl="0" indent="0" rtl="0">
              <a:spcBef>
                <a:spcPts val="0"/>
              </a:spcBef>
              <a:spcAft>
                <a:spcPts val="0"/>
              </a:spcAft>
              <a:buNone/>
            </a:pPr>
            <a:endParaRPr lang="es-ES" sz="4400" dirty="0"/>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095971"/>
            <a:ext cx="7664271"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CO"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lang="es-CO" dirty="0"/>
          </a:p>
          <a:p>
            <a:pPr marL="0" marR="0" lvl="0" indent="0" algn="l" rtl="0">
              <a:lnSpc>
                <a:spcPct val="100000"/>
              </a:lnSpc>
              <a:spcBef>
                <a:spcPts val="0"/>
              </a:spcBef>
              <a:spcAft>
                <a:spcPts val="0"/>
              </a:spcAft>
              <a:buClr>
                <a:schemeClr val="dk1"/>
              </a:buClr>
              <a:buSzPts val="3600"/>
              <a:buFont typeface="Arial"/>
              <a:buNone/>
            </a:pPr>
            <a:endParaRPr lang="es-CO" dirty="0"/>
          </a:p>
        </p:txBody>
      </p:sp>
      <p:sp>
        <p:nvSpPr>
          <p:cNvPr id="2" name="Rectángulo 1">
            <a:extLst>
              <a:ext uri="{FF2B5EF4-FFF2-40B4-BE49-F238E27FC236}">
                <a16:creationId xmlns:a16="http://schemas.microsoft.com/office/drawing/2014/main" id="{3E69A9B5-4391-6F24-1932-EE87EAB76524}"/>
              </a:ext>
            </a:extLst>
          </p:cNvPr>
          <p:cNvSpPr/>
          <p:nvPr/>
        </p:nvSpPr>
        <p:spPr>
          <a:xfrm>
            <a:off x="7909209" y="3313352"/>
            <a:ext cx="1112403" cy="624419"/>
          </a:xfrm>
          <a:prstGeom prst="rect">
            <a:avLst/>
          </a:prstGeom>
          <a:solidFill>
            <a:srgbClr val="102E3F"/>
          </a:solidFill>
          <a:ln>
            <a:solidFill>
              <a:srgbClr val="102E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A318B-C2F3-DD81-50CB-FBF0ADDA4E7C}"/>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8B08701F-F140-D6CE-79C6-9B07C881FB01}"/>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err="1">
                <a:solidFill>
                  <a:schemeClr val="bg1"/>
                </a:solidFill>
              </a:rPr>
              <a:t>Two-player</a:t>
            </a:r>
            <a:r>
              <a:rPr lang="es-CO" dirty="0">
                <a:solidFill>
                  <a:schemeClr val="bg1"/>
                </a:solidFill>
              </a:rPr>
              <a:t> </a:t>
            </a:r>
            <a:r>
              <a:rPr lang="es-CO" dirty="0" err="1">
                <a:solidFill>
                  <a:schemeClr val="bg1"/>
                </a:solidFill>
              </a:rPr>
              <a:t>zero</a:t>
            </a:r>
            <a:r>
              <a:rPr lang="es-CO" dirty="0">
                <a:solidFill>
                  <a:schemeClr val="bg1"/>
                </a:solidFill>
              </a:rPr>
              <a:t>-sum </a:t>
            </a:r>
            <a:r>
              <a:rPr lang="es-CO" dirty="0" err="1">
                <a:solidFill>
                  <a:schemeClr val="bg1"/>
                </a:solidFill>
              </a:rPr>
              <a:t>games</a:t>
            </a:r>
            <a:endParaRPr dirty="0">
              <a:solidFill>
                <a:schemeClr val="bg1"/>
              </a:solidFill>
            </a:endParaRPr>
          </a:p>
        </p:txBody>
      </p:sp>
      <p:sp>
        <p:nvSpPr>
          <p:cNvPr id="4" name="TextBox 3">
            <a:extLst>
              <a:ext uri="{FF2B5EF4-FFF2-40B4-BE49-F238E27FC236}">
                <a16:creationId xmlns:a16="http://schemas.microsoft.com/office/drawing/2014/main" id="{A8BD4707-191E-9D66-099A-7684F2B89F1C}"/>
              </a:ext>
            </a:extLst>
          </p:cNvPr>
          <p:cNvSpPr txBox="1"/>
          <p:nvPr/>
        </p:nvSpPr>
        <p:spPr>
          <a:xfrm>
            <a:off x="493189" y="1088546"/>
            <a:ext cx="8157622" cy="1815882"/>
          </a:xfrm>
          <a:prstGeom prst="rect">
            <a:avLst/>
          </a:prstGeom>
          <a:noFill/>
        </p:spPr>
        <p:txBody>
          <a:bodyPr wrap="square">
            <a:spAutoFit/>
          </a:bodyPr>
          <a:lstStyle/>
          <a:p>
            <a:pPr>
              <a:buNone/>
            </a:pPr>
            <a:r>
              <a:rPr lang="es-CO" dirty="0"/>
              <a:t>Llamaremos a nuestros dos jugadores </a:t>
            </a:r>
            <a:r>
              <a:rPr lang="es-CO" b="1" dirty="0"/>
              <a:t>MAX</a:t>
            </a:r>
            <a:r>
              <a:rPr lang="es-CO" dirty="0"/>
              <a:t> y </a:t>
            </a:r>
            <a:r>
              <a:rPr lang="es-CO" b="1" dirty="0"/>
              <a:t>MIN</a:t>
            </a:r>
          </a:p>
          <a:p>
            <a:pPr>
              <a:buNone/>
            </a:pPr>
            <a:endParaRPr lang="es-CO" b="1" dirty="0"/>
          </a:p>
          <a:p>
            <a:pPr>
              <a:buNone/>
            </a:pPr>
            <a:r>
              <a:rPr lang="es-CO" b="1" dirty="0"/>
              <a:t>MAX</a:t>
            </a:r>
            <a:r>
              <a:rPr lang="es-CO" dirty="0"/>
              <a:t> mueve primero y luego los jugadores se turnan para moverse hasta que el juego termina. Al final del juego, se otorgan puntos al jugador ganador y se aplican penalizaciones al perdedor.</a:t>
            </a:r>
          </a:p>
          <a:p>
            <a:pPr>
              <a:buNone/>
            </a:pPr>
            <a:endParaRPr lang="es-CO" b="1" dirty="0"/>
          </a:p>
          <a:p>
            <a:pPr>
              <a:buNone/>
            </a:pPr>
            <a:r>
              <a:rPr lang="es-CO" dirty="0"/>
              <a:t>Un juego se puede definir formalmente con los siguientes elementos:</a:t>
            </a:r>
          </a:p>
          <a:p>
            <a:pPr>
              <a:buNone/>
            </a:pPr>
            <a:endParaRPr lang="es-CO" b="1" dirty="0"/>
          </a:p>
          <a:p>
            <a:pPr>
              <a:buNone/>
            </a:pPr>
            <a:endParaRPr lang="es-CO" dirty="0"/>
          </a:p>
        </p:txBody>
      </p:sp>
      <p:pic>
        <p:nvPicPr>
          <p:cNvPr id="5" name="Picture 4">
            <a:extLst>
              <a:ext uri="{FF2B5EF4-FFF2-40B4-BE49-F238E27FC236}">
                <a16:creationId xmlns:a16="http://schemas.microsoft.com/office/drawing/2014/main" id="{6D3E2FEC-5871-6787-6A18-8D57EDB362BD}"/>
              </a:ext>
            </a:extLst>
          </p:cNvPr>
          <p:cNvPicPr>
            <a:picLocks noChangeAspect="1"/>
          </p:cNvPicPr>
          <p:nvPr/>
        </p:nvPicPr>
        <p:blipFill>
          <a:blip r:embed="rId3"/>
          <a:stretch>
            <a:fillRect/>
          </a:stretch>
        </p:blipFill>
        <p:spPr>
          <a:xfrm>
            <a:off x="1273810" y="2571750"/>
            <a:ext cx="6596380" cy="1438717"/>
          </a:xfrm>
          <a:prstGeom prst="rect">
            <a:avLst/>
          </a:prstGeom>
        </p:spPr>
      </p:pic>
      <p:pic>
        <p:nvPicPr>
          <p:cNvPr id="7" name="Picture 6">
            <a:extLst>
              <a:ext uri="{FF2B5EF4-FFF2-40B4-BE49-F238E27FC236}">
                <a16:creationId xmlns:a16="http://schemas.microsoft.com/office/drawing/2014/main" id="{3497BD2D-94EC-9E65-216C-8E459021564E}"/>
              </a:ext>
            </a:extLst>
          </p:cNvPr>
          <p:cNvPicPr>
            <a:picLocks noChangeAspect="1"/>
          </p:cNvPicPr>
          <p:nvPr/>
        </p:nvPicPr>
        <p:blipFill>
          <a:blip r:embed="rId4"/>
          <a:stretch>
            <a:fillRect/>
          </a:stretch>
        </p:blipFill>
        <p:spPr>
          <a:xfrm>
            <a:off x="1273810" y="4010467"/>
            <a:ext cx="6076995" cy="548675"/>
          </a:xfrm>
          <a:prstGeom prst="rect">
            <a:avLst/>
          </a:prstGeom>
        </p:spPr>
      </p:pic>
      <p:pic>
        <p:nvPicPr>
          <p:cNvPr id="9" name="Picture 8">
            <a:extLst>
              <a:ext uri="{FF2B5EF4-FFF2-40B4-BE49-F238E27FC236}">
                <a16:creationId xmlns:a16="http://schemas.microsoft.com/office/drawing/2014/main" id="{23BA72F1-7F6A-5CC1-F259-D6A846201AA3}"/>
              </a:ext>
            </a:extLst>
          </p:cNvPr>
          <p:cNvPicPr>
            <a:picLocks noChangeAspect="1"/>
          </p:cNvPicPr>
          <p:nvPr/>
        </p:nvPicPr>
        <p:blipFill>
          <a:blip r:embed="rId5"/>
          <a:stretch>
            <a:fillRect/>
          </a:stretch>
        </p:blipFill>
        <p:spPr>
          <a:xfrm>
            <a:off x="1273810" y="4604876"/>
            <a:ext cx="5893797" cy="450847"/>
          </a:xfrm>
          <a:prstGeom prst="rect">
            <a:avLst/>
          </a:prstGeom>
        </p:spPr>
      </p:pic>
    </p:spTree>
    <p:extLst>
      <p:ext uri="{BB962C8B-B14F-4D97-AF65-F5344CB8AC3E}">
        <p14:creationId xmlns:p14="http://schemas.microsoft.com/office/powerpoint/2010/main" val="327479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03A3E-633A-3D4A-50E6-95D37F8A6493}"/>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E174692-87AA-14A5-8779-A46C4F26CF23}"/>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err="1">
                <a:solidFill>
                  <a:schemeClr val="bg1"/>
                </a:solidFill>
              </a:rPr>
              <a:t>Two-player</a:t>
            </a:r>
            <a:r>
              <a:rPr lang="es-CO" dirty="0">
                <a:solidFill>
                  <a:schemeClr val="bg1"/>
                </a:solidFill>
              </a:rPr>
              <a:t> </a:t>
            </a:r>
            <a:r>
              <a:rPr lang="es-CO" dirty="0" err="1">
                <a:solidFill>
                  <a:schemeClr val="bg1"/>
                </a:solidFill>
              </a:rPr>
              <a:t>zero</a:t>
            </a:r>
            <a:r>
              <a:rPr lang="es-CO" dirty="0">
                <a:solidFill>
                  <a:schemeClr val="bg1"/>
                </a:solidFill>
              </a:rPr>
              <a:t>-sum </a:t>
            </a:r>
            <a:r>
              <a:rPr lang="es-CO" dirty="0" err="1">
                <a:solidFill>
                  <a:schemeClr val="bg1"/>
                </a:solidFill>
              </a:rPr>
              <a:t>games</a:t>
            </a:r>
            <a:endParaRPr dirty="0">
              <a:solidFill>
                <a:schemeClr val="bg1"/>
              </a:solidFill>
            </a:endParaRPr>
          </a:p>
        </p:txBody>
      </p:sp>
      <p:sp>
        <p:nvSpPr>
          <p:cNvPr id="4" name="TextBox 3">
            <a:extLst>
              <a:ext uri="{FF2B5EF4-FFF2-40B4-BE49-F238E27FC236}">
                <a16:creationId xmlns:a16="http://schemas.microsoft.com/office/drawing/2014/main" id="{708EEFB2-CBF1-C756-1C54-707EBE692935}"/>
              </a:ext>
            </a:extLst>
          </p:cNvPr>
          <p:cNvSpPr txBox="1"/>
          <p:nvPr/>
        </p:nvSpPr>
        <p:spPr>
          <a:xfrm>
            <a:off x="493189" y="1139571"/>
            <a:ext cx="8157621" cy="2246769"/>
          </a:xfrm>
          <a:prstGeom prst="rect">
            <a:avLst/>
          </a:prstGeom>
          <a:noFill/>
        </p:spPr>
        <p:txBody>
          <a:bodyPr wrap="square">
            <a:spAutoFit/>
          </a:bodyPr>
          <a:lstStyle/>
          <a:p>
            <a:pPr algn="just">
              <a:buNone/>
            </a:pPr>
            <a:r>
              <a:rPr lang="es-ES" dirty="0"/>
              <a:t>Al igual que en los algoritmos de búsqueda </a:t>
            </a:r>
            <a:r>
              <a:rPr lang="es-CO" dirty="0"/>
              <a:t>el estado inicial, la función </a:t>
            </a:r>
            <a:r>
              <a:rPr lang="es-CO" b="1" dirty="0"/>
              <a:t>ACTIONS</a:t>
            </a:r>
            <a:r>
              <a:rPr lang="es-CO" dirty="0"/>
              <a:t> y la función </a:t>
            </a:r>
            <a:r>
              <a:rPr lang="es-CO" b="1" dirty="0"/>
              <a:t>RESULT</a:t>
            </a:r>
            <a:r>
              <a:rPr lang="es-CO" dirty="0"/>
              <a:t> definen el </a:t>
            </a:r>
            <a:r>
              <a:rPr lang="es-CO" b="1" dirty="0"/>
              <a:t>grafo del espacio de estados</a:t>
            </a:r>
            <a:r>
              <a:rPr lang="es-CO" dirty="0"/>
              <a:t>, un grafo donde los vértices son estados, los bordes son movimientos y un estado puede ser alcanzado por múltiples caminos.</a:t>
            </a:r>
          </a:p>
          <a:p>
            <a:pPr algn="just">
              <a:buNone/>
            </a:pPr>
            <a:endParaRPr lang="es-CO" dirty="0"/>
          </a:p>
          <a:p>
            <a:pPr>
              <a:buNone/>
            </a:pPr>
            <a:r>
              <a:rPr lang="es-CO" dirty="0"/>
              <a:t>Podemos superponer un </a:t>
            </a:r>
            <a:r>
              <a:rPr lang="es-CO" b="1" dirty="0"/>
              <a:t>árbol de búsqueda</a:t>
            </a:r>
            <a:r>
              <a:rPr lang="es-CO" dirty="0"/>
              <a:t> sobre una parte de ese grafo para determinar qué movimiento realizar.</a:t>
            </a:r>
          </a:p>
          <a:p>
            <a:pPr>
              <a:buNone/>
            </a:pPr>
            <a:endParaRPr lang="es-CO" dirty="0"/>
          </a:p>
          <a:p>
            <a:pPr>
              <a:buNone/>
            </a:pPr>
            <a:r>
              <a:rPr lang="es-CO" dirty="0"/>
              <a:t>Definimos el </a:t>
            </a:r>
            <a:r>
              <a:rPr lang="es-CO" b="1" dirty="0"/>
              <a:t>árbol de juego</a:t>
            </a:r>
            <a:r>
              <a:rPr lang="es-CO" dirty="0"/>
              <a:t> completo como un árbol de búsqueda que sigue cada secuencia de movimientos hasta un estado terminal.</a:t>
            </a:r>
          </a:p>
          <a:p>
            <a:pPr algn="just">
              <a:buNone/>
            </a:pPr>
            <a:endParaRPr lang="es-CO" dirty="0"/>
          </a:p>
        </p:txBody>
      </p:sp>
      <p:pic>
        <p:nvPicPr>
          <p:cNvPr id="3" name="Picture 2">
            <a:extLst>
              <a:ext uri="{FF2B5EF4-FFF2-40B4-BE49-F238E27FC236}">
                <a16:creationId xmlns:a16="http://schemas.microsoft.com/office/drawing/2014/main" id="{BF3BD357-6868-A880-2552-BD5E180DA47F}"/>
              </a:ext>
            </a:extLst>
          </p:cNvPr>
          <p:cNvPicPr>
            <a:picLocks noChangeAspect="1"/>
          </p:cNvPicPr>
          <p:nvPr/>
        </p:nvPicPr>
        <p:blipFill>
          <a:blip r:embed="rId3"/>
          <a:stretch>
            <a:fillRect/>
          </a:stretch>
        </p:blipFill>
        <p:spPr>
          <a:xfrm>
            <a:off x="2717995" y="3370063"/>
            <a:ext cx="4264213" cy="293314"/>
          </a:xfrm>
          <a:prstGeom prst="rect">
            <a:avLst/>
          </a:prstGeom>
        </p:spPr>
      </p:pic>
      <p:pic>
        <p:nvPicPr>
          <p:cNvPr id="5" name="Picture 4">
            <a:extLst>
              <a:ext uri="{FF2B5EF4-FFF2-40B4-BE49-F238E27FC236}">
                <a16:creationId xmlns:a16="http://schemas.microsoft.com/office/drawing/2014/main" id="{9BBCDD75-CE3D-2C7B-C015-5862B73AA0F6}"/>
              </a:ext>
            </a:extLst>
          </p:cNvPr>
          <p:cNvPicPr>
            <a:picLocks noChangeAspect="1"/>
          </p:cNvPicPr>
          <p:nvPr/>
        </p:nvPicPr>
        <p:blipFill>
          <a:blip r:embed="rId4"/>
          <a:stretch>
            <a:fillRect/>
          </a:stretch>
        </p:blipFill>
        <p:spPr>
          <a:xfrm>
            <a:off x="3459597" y="3829783"/>
            <a:ext cx="2912619" cy="373413"/>
          </a:xfrm>
          <a:prstGeom prst="rect">
            <a:avLst/>
          </a:prstGeom>
        </p:spPr>
      </p:pic>
    </p:spTree>
    <p:extLst>
      <p:ext uri="{BB962C8B-B14F-4D97-AF65-F5344CB8AC3E}">
        <p14:creationId xmlns:p14="http://schemas.microsoft.com/office/powerpoint/2010/main" val="6974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F5A93-D3E1-3E6B-72CF-3DA596B460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B90D23-A17B-2B3B-9566-B638E5A2CB80}"/>
              </a:ext>
            </a:extLst>
          </p:cNvPr>
          <p:cNvPicPr>
            <a:picLocks noChangeAspect="1"/>
          </p:cNvPicPr>
          <p:nvPr/>
        </p:nvPicPr>
        <p:blipFill>
          <a:blip r:embed="rId3"/>
          <a:stretch>
            <a:fillRect/>
          </a:stretch>
        </p:blipFill>
        <p:spPr>
          <a:xfrm>
            <a:off x="341476" y="1009191"/>
            <a:ext cx="5625399" cy="3909962"/>
          </a:xfrm>
          <a:prstGeom prst="rect">
            <a:avLst/>
          </a:prstGeom>
        </p:spPr>
      </p:pic>
      <p:sp>
        <p:nvSpPr>
          <p:cNvPr id="2" name="Google Shape;76;p22">
            <a:extLst>
              <a:ext uri="{FF2B5EF4-FFF2-40B4-BE49-F238E27FC236}">
                <a16:creationId xmlns:a16="http://schemas.microsoft.com/office/drawing/2014/main" id="{1038D212-AD5A-FDE1-97EB-48D4BA4A1425}"/>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err="1">
                <a:solidFill>
                  <a:schemeClr val="bg1"/>
                </a:solidFill>
              </a:rPr>
              <a:t>Two-player</a:t>
            </a:r>
            <a:r>
              <a:rPr lang="es-CO" dirty="0">
                <a:solidFill>
                  <a:schemeClr val="bg1"/>
                </a:solidFill>
              </a:rPr>
              <a:t> </a:t>
            </a:r>
            <a:r>
              <a:rPr lang="es-CO" dirty="0" err="1">
                <a:solidFill>
                  <a:schemeClr val="bg1"/>
                </a:solidFill>
              </a:rPr>
              <a:t>zero</a:t>
            </a:r>
            <a:r>
              <a:rPr lang="es-CO" dirty="0">
                <a:solidFill>
                  <a:schemeClr val="bg1"/>
                </a:solidFill>
              </a:rPr>
              <a:t>-sum </a:t>
            </a:r>
            <a:r>
              <a:rPr lang="es-CO" dirty="0" err="1">
                <a:solidFill>
                  <a:schemeClr val="bg1"/>
                </a:solidFill>
              </a:rPr>
              <a:t>games</a:t>
            </a:r>
            <a:endParaRPr dirty="0">
              <a:solidFill>
                <a:schemeClr val="bg1"/>
              </a:solidFill>
            </a:endParaRPr>
          </a:p>
        </p:txBody>
      </p:sp>
      <p:sp>
        <p:nvSpPr>
          <p:cNvPr id="4" name="TextBox 3">
            <a:extLst>
              <a:ext uri="{FF2B5EF4-FFF2-40B4-BE49-F238E27FC236}">
                <a16:creationId xmlns:a16="http://schemas.microsoft.com/office/drawing/2014/main" id="{4BA211A7-7C43-98E6-3299-791320093639}"/>
              </a:ext>
            </a:extLst>
          </p:cNvPr>
          <p:cNvSpPr txBox="1"/>
          <p:nvPr/>
        </p:nvSpPr>
        <p:spPr>
          <a:xfrm>
            <a:off x="493189" y="1124458"/>
            <a:ext cx="4820413" cy="523220"/>
          </a:xfrm>
          <a:prstGeom prst="rect">
            <a:avLst/>
          </a:prstGeom>
          <a:noFill/>
        </p:spPr>
        <p:txBody>
          <a:bodyPr wrap="square">
            <a:spAutoFit/>
          </a:bodyPr>
          <a:lstStyle/>
          <a:p>
            <a:pPr algn="just">
              <a:buNone/>
            </a:pPr>
            <a:r>
              <a:rPr lang="es-CO" dirty="0"/>
              <a:t>.</a:t>
            </a:r>
          </a:p>
          <a:p>
            <a:pPr algn="just">
              <a:buNone/>
            </a:pPr>
            <a:endParaRPr lang="es-CO" dirty="0"/>
          </a:p>
        </p:txBody>
      </p:sp>
      <p:sp>
        <p:nvSpPr>
          <p:cNvPr id="7" name="TextBox 6">
            <a:extLst>
              <a:ext uri="{FF2B5EF4-FFF2-40B4-BE49-F238E27FC236}">
                <a16:creationId xmlns:a16="http://schemas.microsoft.com/office/drawing/2014/main" id="{55DDF1BE-7B47-A2EC-94F7-EB268AE85D7B}"/>
              </a:ext>
            </a:extLst>
          </p:cNvPr>
          <p:cNvSpPr txBox="1"/>
          <p:nvPr/>
        </p:nvSpPr>
        <p:spPr>
          <a:xfrm>
            <a:off x="3865182" y="2571750"/>
            <a:ext cx="4937341" cy="1600438"/>
          </a:xfrm>
          <a:prstGeom prst="rect">
            <a:avLst/>
          </a:prstGeom>
          <a:noFill/>
        </p:spPr>
        <p:txBody>
          <a:bodyPr wrap="square">
            <a:spAutoFit/>
          </a:bodyPr>
          <a:lstStyle/>
          <a:p>
            <a:pPr algn="just"/>
            <a:r>
              <a:rPr lang="es-CO" dirty="0"/>
              <a:t>Por ejemplo, para un juego de </a:t>
            </a:r>
            <a:r>
              <a:rPr lang="en-US" dirty="0"/>
              <a:t>‘</a:t>
            </a:r>
            <a:r>
              <a:rPr lang="en-US" dirty="0" err="1"/>
              <a:t>Triqui</a:t>
            </a:r>
            <a:r>
              <a:rPr lang="en-US" dirty="0"/>
              <a:t>’</a:t>
            </a:r>
            <a:r>
              <a:rPr lang="es-CO" dirty="0"/>
              <a:t> </a:t>
            </a:r>
          </a:p>
          <a:p>
            <a:pPr algn="just"/>
            <a:r>
              <a:rPr lang="es-CO" dirty="0"/>
              <a:t>Desde el estado inicial, </a:t>
            </a:r>
            <a:r>
              <a:rPr lang="es-CO" b="1" dirty="0"/>
              <a:t>MAX</a:t>
            </a:r>
            <a:r>
              <a:rPr lang="es-CO" dirty="0"/>
              <a:t> tiene nueve movimientos posibles. Los turnos se alternan entre </a:t>
            </a:r>
            <a:r>
              <a:rPr lang="es-CO" b="1" dirty="0"/>
              <a:t>MAX</a:t>
            </a:r>
            <a:r>
              <a:rPr lang="es-CO" dirty="0"/>
              <a:t> colocando una "X“ y </a:t>
            </a:r>
            <a:r>
              <a:rPr lang="es-CO" b="1" dirty="0"/>
              <a:t>MIN</a:t>
            </a:r>
            <a:r>
              <a:rPr lang="es-CO" dirty="0"/>
              <a:t> coloca una </a:t>
            </a:r>
            <a:r>
              <a:rPr lang="es-CO" b="1" dirty="0"/>
              <a:t>O</a:t>
            </a:r>
            <a:r>
              <a:rPr lang="es-CO" dirty="0"/>
              <a:t> hasta que alcanzamos los nodos hoja correspondientes a los estados terminales, donde un jugador tiene tres casillas en línea o todas las casillas están llenas.</a:t>
            </a:r>
          </a:p>
        </p:txBody>
      </p:sp>
    </p:spTree>
    <p:extLst>
      <p:ext uri="{BB962C8B-B14F-4D97-AF65-F5344CB8AC3E}">
        <p14:creationId xmlns:p14="http://schemas.microsoft.com/office/powerpoint/2010/main" val="251048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DE3EC-7D57-7BF1-6576-03F0B9B8D5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DCCB83E-9B15-1EAA-C277-378A949F3B29}"/>
              </a:ext>
            </a:extLst>
          </p:cNvPr>
          <p:cNvSpPr>
            <a:spLocks noGrp="1"/>
          </p:cNvSpPr>
          <p:nvPr>
            <p:ph type="body" idx="1"/>
          </p:nvPr>
        </p:nvSpPr>
        <p:spPr/>
        <p:txBody>
          <a:bodyPr/>
          <a:lstStyle/>
          <a:p>
            <a:pPr marL="114300" indent="0">
              <a:buNone/>
            </a:pPr>
            <a:r>
              <a:rPr lang="es-ES" b="1" dirty="0">
                <a:solidFill>
                  <a:schemeClr val="bg1"/>
                </a:solidFill>
              </a:rPr>
              <a:t>GAME THEORY-</a:t>
            </a:r>
            <a:r>
              <a:rPr lang="es-CO" dirty="0">
                <a:solidFill>
                  <a:schemeClr val="bg1"/>
                </a:solidFill>
              </a:rPr>
              <a:t>Decisiones Optimas en Juegos</a:t>
            </a:r>
            <a:endParaRPr lang="es-CO" b="1" dirty="0">
              <a:solidFill>
                <a:schemeClr val="bg1"/>
              </a:solidFill>
            </a:endParaRPr>
          </a:p>
        </p:txBody>
      </p:sp>
    </p:spTree>
    <p:extLst>
      <p:ext uri="{BB962C8B-B14F-4D97-AF65-F5344CB8AC3E}">
        <p14:creationId xmlns:p14="http://schemas.microsoft.com/office/powerpoint/2010/main" val="638285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46348-2F9C-BF44-006A-1FB48A97DF95}"/>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24C9C3F1-998B-4196-86BD-6EAFD5B0B82B}"/>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sp>
        <p:nvSpPr>
          <p:cNvPr id="4" name="TextBox 3">
            <a:extLst>
              <a:ext uri="{FF2B5EF4-FFF2-40B4-BE49-F238E27FC236}">
                <a16:creationId xmlns:a16="http://schemas.microsoft.com/office/drawing/2014/main" id="{68D06222-2838-F94D-BBE9-B34F29A9C9F0}"/>
              </a:ext>
            </a:extLst>
          </p:cNvPr>
          <p:cNvSpPr txBox="1"/>
          <p:nvPr/>
        </p:nvSpPr>
        <p:spPr>
          <a:xfrm>
            <a:off x="493189" y="1124458"/>
            <a:ext cx="4820413" cy="2246769"/>
          </a:xfrm>
          <a:prstGeom prst="rect">
            <a:avLst/>
          </a:prstGeom>
          <a:noFill/>
        </p:spPr>
        <p:txBody>
          <a:bodyPr wrap="square">
            <a:spAutoFit/>
          </a:bodyPr>
          <a:lstStyle/>
          <a:p>
            <a:pPr>
              <a:buNone/>
            </a:pPr>
            <a:r>
              <a:rPr lang="es-CO" b="1" dirty="0"/>
              <a:t>MAX</a:t>
            </a:r>
            <a:r>
              <a:rPr lang="es-CO" dirty="0"/>
              <a:t> quiere encontrar una secuencia de acciones que lo lleven a ganar, pero </a:t>
            </a:r>
            <a:r>
              <a:rPr lang="es-CO" b="1" dirty="0"/>
              <a:t>MIN</a:t>
            </a:r>
            <a:r>
              <a:rPr lang="es-CO" dirty="0"/>
              <a:t> tiene algo que decir al respecto.</a:t>
            </a:r>
          </a:p>
          <a:p>
            <a:pPr>
              <a:buNone/>
            </a:pPr>
            <a:endParaRPr lang="es-CO" dirty="0"/>
          </a:p>
          <a:p>
            <a:r>
              <a:rPr lang="es-CO" dirty="0"/>
              <a:t>Esto significa que la estrategia de </a:t>
            </a:r>
            <a:r>
              <a:rPr lang="es-CO" b="1" dirty="0"/>
              <a:t>MAX</a:t>
            </a:r>
            <a:r>
              <a:rPr lang="es-CO" dirty="0"/>
              <a:t> debe ser un plan condicional: una estrategia contingente que especifique una respuesta a cada uno de los movimientos posibles de </a:t>
            </a:r>
            <a:r>
              <a:rPr lang="es-CO" b="1" dirty="0"/>
              <a:t>MIN</a:t>
            </a:r>
            <a:r>
              <a:rPr lang="es-CO" dirty="0"/>
              <a:t>.</a:t>
            </a:r>
          </a:p>
          <a:p>
            <a:pPr algn="just">
              <a:buNone/>
            </a:pPr>
            <a:endParaRPr lang="es-CO" dirty="0"/>
          </a:p>
          <a:p>
            <a:pPr algn="just">
              <a:buNone/>
            </a:pPr>
            <a:r>
              <a:rPr lang="es-CO" dirty="0"/>
              <a:t>Para juegos con múltiples puntuaciones de resultado, necesitamos un algoritmo llamado </a:t>
            </a:r>
            <a:r>
              <a:rPr lang="es-CO" b="1" dirty="0"/>
              <a:t>búsqueda </a:t>
            </a:r>
            <a:r>
              <a:rPr lang="es-CO" b="1" dirty="0" err="1"/>
              <a:t>minimax</a:t>
            </a:r>
            <a:r>
              <a:rPr lang="es-CO" dirty="0"/>
              <a:t>.</a:t>
            </a:r>
          </a:p>
        </p:txBody>
      </p:sp>
      <p:pic>
        <p:nvPicPr>
          <p:cNvPr id="5" name="Picture 4">
            <a:extLst>
              <a:ext uri="{FF2B5EF4-FFF2-40B4-BE49-F238E27FC236}">
                <a16:creationId xmlns:a16="http://schemas.microsoft.com/office/drawing/2014/main" id="{79D61CF9-9B44-4961-53E4-25414B15288E}"/>
              </a:ext>
            </a:extLst>
          </p:cNvPr>
          <p:cNvPicPr>
            <a:picLocks noChangeAspect="1"/>
          </p:cNvPicPr>
          <p:nvPr/>
        </p:nvPicPr>
        <p:blipFill>
          <a:blip r:embed="rId3"/>
          <a:stretch>
            <a:fillRect/>
          </a:stretch>
        </p:blipFill>
        <p:spPr>
          <a:xfrm>
            <a:off x="5649160" y="1459347"/>
            <a:ext cx="3156864" cy="2914028"/>
          </a:xfrm>
          <a:prstGeom prst="rect">
            <a:avLst/>
          </a:prstGeom>
        </p:spPr>
      </p:pic>
    </p:spTree>
    <p:extLst>
      <p:ext uri="{BB962C8B-B14F-4D97-AF65-F5344CB8AC3E}">
        <p14:creationId xmlns:p14="http://schemas.microsoft.com/office/powerpoint/2010/main" val="192867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88B28-89B6-542A-1436-A26F4B7F3B5D}"/>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21313ADF-6C92-CA3C-9909-3253ED73887A}"/>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pic>
        <p:nvPicPr>
          <p:cNvPr id="5" name="Picture 4">
            <a:extLst>
              <a:ext uri="{FF2B5EF4-FFF2-40B4-BE49-F238E27FC236}">
                <a16:creationId xmlns:a16="http://schemas.microsoft.com/office/drawing/2014/main" id="{D17A1960-BD96-C2E8-072F-8CE3F21941F5}"/>
              </a:ext>
            </a:extLst>
          </p:cNvPr>
          <p:cNvPicPr>
            <a:picLocks noChangeAspect="1"/>
          </p:cNvPicPr>
          <p:nvPr/>
        </p:nvPicPr>
        <p:blipFill>
          <a:blip r:embed="rId3"/>
          <a:stretch>
            <a:fillRect/>
          </a:stretch>
        </p:blipFill>
        <p:spPr>
          <a:xfrm>
            <a:off x="493189" y="1765008"/>
            <a:ext cx="4449612" cy="1992450"/>
          </a:xfrm>
          <a:prstGeom prst="rect">
            <a:avLst/>
          </a:prstGeom>
        </p:spPr>
      </p:pic>
      <p:sp>
        <p:nvSpPr>
          <p:cNvPr id="7" name="TextBox 6">
            <a:extLst>
              <a:ext uri="{FF2B5EF4-FFF2-40B4-BE49-F238E27FC236}">
                <a16:creationId xmlns:a16="http://schemas.microsoft.com/office/drawing/2014/main" id="{8853584F-929F-157B-203F-9A4F690164E3}"/>
              </a:ext>
            </a:extLst>
          </p:cNvPr>
          <p:cNvSpPr txBox="1"/>
          <p:nvPr/>
        </p:nvSpPr>
        <p:spPr>
          <a:xfrm>
            <a:off x="5313602" y="1994154"/>
            <a:ext cx="3612467" cy="1815882"/>
          </a:xfrm>
          <a:prstGeom prst="rect">
            <a:avLst/>
          </a:prstGeom>
          <a:noFill/>
        </p:spPr>
        <p:txBody>
          <a:bodyPr wrap="square">
            <a:spAutoFit/>
          </a:bodyPr>
          <a:lstStyle/>
          <a:p>
            <a:pPr>
              <a:buNone/>
            </a:pPr>
            <a:r>
              <a:rPr lang="es-CO" dirty="0"/>
              <a:t>Los movimientos posibles para </a:t>
            </a:r>
            <a:r>
              <a:rPr lang="es-CO" b="1" dirty="0"/>
              <a:t>MAX</a:t>
            </a:r>
            <a:r>
              <a:rPr lang="es-CO" dirty="0"/>
              <a:t> en el nodo raíz están etiquetados como </a:t>
            </a:r>
            <a:r>
              <a:rPr lang="es-CO" b="1" dirty="0"/>
              <a:t>a₁, a₂</a:t>
            </a:r>
            <a:r>
              <a:rPr lang="es-CO" dirty="0"/>
              <a:t> y </a:t>
            </a:r>
            <a:r>
              <a:rPr lang="es-CO" b="1" dirty="0"/>
              <a:t>a₃</a:t>
            </a:r>
            <a:r>
              <a:rPr lang="es-CO" dirty="0"/>
              <a:t>.</a:t>
            </a:r>
          </a:p>
          <a:p>
            <a:pPr>
              <a:buNone/>
            </a:pPr>
            <a:r>
              <a:rPr lang="es-CO" dirty="0"/>
              <a:t>Las posibles respuestas a </a:t>
            </a:r>
            <a:r>
              <a:rPr lang="es-CO" b="1" dirty="0" err="1"/>
              <a:t>a</a:t>
            </a:r>
            <a:r>
              <a:rPr lang="es-CO" b="1" dirty="0"/>
              <a:t>₁</a:t>
            </a:r>
            <a:r>
              <a:rPr lang="es-CO" dirty="0"/>
              <a:t> por parte de </a:t>
            </a:r>
            <a:r>
              <a:rPr lang="es-CO" b="1" dirty="0"/>
              <a:t>MIN</a:t>
            </a:r>
            <a:r>
              <a:rPr lang="es-CO" dirty="0"/>
              <a:t> son </a:t>
            </a:r>
            <a:r>
              <a:rPr lang="es-CO" b="1" dirty="0"/>
              <a:t>b₁, b₂, b₃</a:t>
            </a:r>
            <a:r>
              <a:rPr lang="es-CO" dirty="0"/>
              <a:t>, y así sucesivamente.</a:t>
            </a:r>
          </a:p>
          <a:p>
            <a:r>
              <a:rPr lang="es-CO" dirty="0"/>
              <a:t>Este juego en particular termina después de que </a:t>
            </a:r>
            <a:r>
              <a:rPr lang="es-CO" b="1" dirty="0"/>
              <a:t>MAX</a:t>
            </a:r>
            <a:r>
              <a:rPr lang="es-CO" dirty="0"/>
              <a:t> y </a:t>
            </a:r>
            <a:r>
              <a:rPr lang="es-CO" b="1" dirty="0"/>
              <a:t>MIN</a:t>
            </a:r>
            <a:r>
              <a:rPr lang="es-CO" dirty="0"/>
              <a:t> realicen un movimiento cada uno.</a:t>
            </a:r>
          </a:p>
        </p:txBody>
      </p:sp>
      <p:sp>
        <p:nvSpPr>
          <p:cNvPr id="9" name="TextBox 8">
            <a:extLst>
              <a:ext uri="{FF2B5EF4-FFF2-40B4-BE49-F238E27FC236}">
                <a16:creationId xmlns:a16="http://schemas.microsoft.com/office/drawing/2014/main" id="{76040C85-0071-D54C-D8D1-E33975E97245}"/>
              </a:ext>
            </a:extLst>
          </p:cNvPr>
          <p:cNvSpPr txBox="1"/>
          <p:nvPr/>
        </p:nvSpPr>
        <p:spPr>
          <a:xfrm>
            <a:off x="177801" y="4080313"/>
            <a:ext cx="7731408" cy="954107"/>
          </a:xfrm>
          <a:prstGeom prst="rect">
            <a:avLst/>
          </a:prstGeom>
          <a:noFill/>
        </p:spPr>
        <p:txBody>
          <a:bodyPr wrap="square">
            <a:spAutoFit/>
          </a:bodyPr>
          <a:lstStyle/>
          <a:p>
            <a:r>
              <a:rPr lang="es-CO" dirty="0"/>
              <a:t>Dado un árbol de juego, la estrategia óptima puede determinarse calculando el </a:t>
            </a:r>
            <a:r>
              <a:rPr lang="es-CO" b="1" dirty="0"/>
              <a:t>valor </a:t>
            </a:r>
            <a:r>
              <a:rPr lang="es-CO" b="1" dirty="0" err="1"/>
              <a:t>minimax</a:t>
            </a:r>
            <a:r>
              <a:rPr lang="es-CO" dirty="0"/>
              <a:t> de cada estado en el árbol, el cual escribimos como</a:t>
            </a:r>
          </a:p>
          <a:p>
            <a:endParaRPr lang="es-CO" dirty="0"/>
          </a:p>
          <a:p>
            <a:pPr algn="ctr"/>
            <a:r>
              <a:rPr lang="es-CO" dirty="0"/>
              <a:t> </a:t>
            </a:r>
            <a:r>
              <a:rPr lang="es-CO" b="1" dirty="0"/>
              <a:t>MINIMAX(s)</a:t>
            </a:r>
            <a:r>
              <a:rPr lang="es-CO" dirty="0"/>
              <a:t>.</a:t>
            </a:r>
          </a:p>
        </p:txBody>
      </p:sp>
    </p:spTree>
    <p:extLst>
      <p:ext uri="{BB962C8B-B14F-4D97-AF65-F5344CB8AC3E}">
        <p14:creationId xmlns:p14="http://schemas.microsoft.com/office/powerpoint/2010/main" val="3536954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743A0-F80E-62B1-370F-6A53FC2024B8}"/>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47059456-E737-443D-6AA2-212D30E890C8}"/>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sp>
        <p:nvSpPr>
          <p:cNvPr id="7" name="TextBox 6">
            <a:extLst>
              <a:ext uri="{FF2B5EF4-FFF2-40B4-BE49-F238E27FC236}">
                <a16:creationId xmlns:a16="http://schemas.microsoft.com/office/drawing/2014/main" id="{8FDD7D82-E47D-1821-7015-5336C891C49D}"/>
              </a:ext>
            </a:extLst>
          </p:cNvPr>
          <p:cNvSpPr txBox="1"/>
          <p:nvPr/>
        </p:nvSpPr>
        <p:spPr>
          <a:xfrm>
            <a:off x="493189" y="1088546"/>
            <a:ext cx="8062079" cy="1815882"/>
          </a:xfrm>
          <a:prstGeom prst="rect">
            <a:avLst/>
          </a:prstGeom>
          <a:noFill/>
        </p:spPr>
        <p:txBody>
          <a:bodyPr wrap="square">
            <a:spAutoFit/>
          </a:bodyPr>
          <a:lstStyle/>
          <a:p>
            <a:pPr>
              <a:buNone/>
            </a:pPr>
            <a:r>
              <a:rPr lang="es-CO" dirty="0"/>
              <a:t>El valor </a:t>
            </a:r>
            <a:r>
              <a:rPr lang="es-CO" dirty="0" err="1"/>
              <a:t>minimax</a:t>
            </a:r>
            <a:r>
              <a:rPr lang="es-CO" dirty="0"/>
              <a:t> es la utilidad (para </a:t>
            </a:r>
            <a:r>
              <a:rPr lang="es-CO" b="1" dirty="0"/>
              <a:t>MAX</a:t>
            </a:r>
            <a:r>
              <a:rPr lang="es-CO" dirty="0"/>
              <a:t>) de estar en ese estado, </a:t>
            </a:r>
            <a:r>
              <a:rPr lang="es-CO" b="1" dirty="0"/>
              <a:t>suponiendo que ambos jugadores juegan de manera óptima</a:t>
            </a:r>
            <a:r>
              <a:rPr lang="es-CO" dirty="0"/>
              <a:t> desde allí hasta el final del juego.</a:t>
            </a:r>
          </a:p>
          <a:p>
            <a:pPr>
              <a:buNone/>
            </a:pPr>
            <a:r>
              <a:rPr lang="es-CO" dirty="0"/>
              <a:t>El valor </a:t>
            </a:r>
            <a:r>
              <a:rPr lang="es-CO" dirty="0" err="1"/>
              <a:t>minimax</a:t>
            </a:r>
            <a:r>
              <a:rPr lang="es-CO" dirty="0"/>
              <a:t> de un estado terminal es simplemente su utilidad.</a:t>
            </a:r>
          </a:p>
          <a:p>
            <a:pPr>
              <a:buNone/>
            </a:pPr>
            <a:r>
              <a:rPr lang="es-CO" dirty="0"/>
              <a:t>En un estado no terminal:</a:t>
            </a:r>
          </a:p>
          <a:p>
            <a:pPr>
              <a:buNone/>
            </a:pPr>
            <a:endParaRPr lang="es-CO" dirty="0"/>
          </a:p>
          <a:p>
            <a:pPr marL="285750" indent="-285750">
              <a:buFont typeface="Arial" panose="020B0604020202020204" pitchFamily="34" charset="0"/>
              <a:buChar char="•"/>
            </a:pPr>
            <a:r>
              <a:rPr lang="es-CO" b="1" dirty="0"/>
              <a:t>MAX</a:t>
            </a:r>
            <a:r>
              <a:rPr lang="es-CO" dirty="0"/>
              <a:t> prefiere moverse al estado con el valor máximo cuando es su turno.</a:t>
            </a:r>
          </a:p>
          <a:p>
            <a:pPr marL="285750" indent="-285750">
              <a:buFont typeface="Arial" panose="020B0604020202020204" pitchFamily="34" charset="0"/>
              <a:buChar char="•"/>
            </a:pPr>
            <a:r>
              <a:rPr lang="es-CO" b="1" dirty="0"/>
              <a:t>MIN</a:t>
            </a:r>
            <a:r>
              <a:rPr lang="es-CO" dirty="0"/>
              <a:t> prefiere moverse al estado con el valor mínimo (es decir, el valor mínimo para </a:t>
            </a:r>
            <a:r>
              <a:rPr lang="es-CO" b="1" dirty="0"/>
              <a:t>MAX</a:t>
            </a:r>
            <a:r>
              <a:rPr lang="es-CO" dirty="0"/>
              <a:t>, que a su vez es el máximo para </a:t>
            </a:r>
            <a:r>
              <a:rPr lang="es-CO" b="1" dirty="0"/>
              <a:t>MIN</a:t>
            </a:r>
            <a:r>
              <a:rPr lang="es-CO" dirty="0"/>
              <a:t>).</a:t>
            </a:r>
          </a:p>
        </p:txBody>
      </p:sp>
      <p:pic>
        <p:nvPicPr>
          <p:cNvPr id="4" name="Picture 3">
            <a:extLst>
              <a:ext uri="{FF2B5EF4-FFF2-40B4-BE49-F238E27FC236}">
                <a16:creationId xmlns:a16="http://schemas.microsoft.com/office/drawing/2014/main" id="{14DE70A6-9AAB-0EB2-2927-528EA041656E}"/>
              </a:ext>
            </a:extLst>
          </p:cNvPr>
          <p:cNvPicPr>
            <a:picLocks noChangeAspect="1"/>
          </p:cNvPicPr>
          <p:nvPr/>
        </p:nvPicPr>
        <p:blipFill>
          <a:blip r:embed="rId3"/>
          <a:stretch>
            <a:fillRect/>
          </a:stretch>
        </p:blipFill>
        <p:spPr>
          <a:xfrm>
            <a:off x="2052637" y="3313352"/>
            <a:ext cx="5038725" cy="1047750"/>
          </a:xfrm>
          <a:prstGeom prst="rect">
            <a:avLst/>
          </a:prstGeom>
        </p:spPr>
      </p:pic>
    </p:spTree>
    <p:extLst>
      <p:ext uri="{BB962C8B-B14F-4D97-AF65-F5344CB8AC3E}">
        <p14:creationId xmlns:p14="http://schemas.microsoft.com/office/powerpoint/2010/main" val="744277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E0ED9-CBC9-B194-BDD2-F0FD17FAD8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4D700F-1D05-FCAA-89CA-AC02374135F5}"/>
              </a:ext>
            </a:extLst>
          </p:cNvPr>
          <p:cNvPicPr>
            <a:picLocks noChangeAspect="1"/>
          </p:cNvPicPr>
          <p:nvPr/>
        </p:nvPicPr>
        <p:blipFill>
          <a:blip r:embed="rId3"/>
          <a:stretch>
            <a:fillRect/>
          </a:stretch>
        </p:blipFill>
        <p:spPr>
          <a:xfrm>
            <a:off x="5123112" y="2080178"/>
            <a:ext cx="3956422" cy="1771609"/>
          </a:xfrm>
          <a:prstGeom prst="rect">
            <a:avLst/>
          </a:prstGeom>
        </p:spPr>
      </p:pic>
      <p:sp>
        <p:nvSpPr>
          <p:cNvPr id="2" name="Google Shape;76;p22">
            <a:extLst>
              <a:ext uri="{FF2B5EF4-FFF2-40B4-BE49-F238E27FC236}">
                <a16:creationId xmlns:a16="http://schemas.microsoft.com/office/drawing/2014/main" id="{9BAAA7E7-F8F1-E798-4BED-0087BE9580B2}"/>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sp>
        <p:nvSpPr>
          <p:cNvPr id="7" name="TextBox 6">
            <a:extLst>
              <a:ext uri="{FF2B5EF4-FFF2-40B4-BE49-F238E27FC236}">
                <a16:creationId xmlns:a16="http://schemas.microsoft.com/office/drawing/2014/main" id="{7BF4AD32-A155-E144-C265-1CE6586F57B3}"/>
              </a:ext>
            </a:extLst>
          </p:cNvPr>
          <p:cNvSpPr txBox="1"/>
          <p:nvPr/>
        </p:nvSpPr>
        <p:spPr>
          <a:xfrm>
            <a:off x="493190" y="1088546"/>
            <a:ext cx="4449612" cy="3754874"/>
          </a:xfrm>
          <a:prstGeom prst="rect">
            <a:avLst/>
          </a:prstGeom>
          <a:noFill/>
        </p:spPr>
        <p:txBody>
          <a:bodyPr wrap="square">
            <a:spAutoFit/>
          </a:bodyPr>
          <a:lstStyle/>
          <a:p>
            <a:pPr algn="just">
              <a:buNone/>
            </a:pPr>
            <a:r>
              <a:rPr lang="es-CO" dirty="0"/>
              <a:t>Apliquemos estas definiciones al árbol de juego </a:t>
            </a:r>
          </a:p>
          <a:p>
            <a:pPr algn="just">
              <a:buNone/>
            </a:pPr>
            <a:r>
              <a:rPr lang="es-CO" dirty="0"/>
              <a:t>Los nodos terminales en el nivel inferior obtienen sus valores de utilidad desde la función </a:t>
            </a:r>
            <a:r>
              <a:rPr lang="es-CO" b="1" dirty="0"/>
              <a:t>UTILITY</a:t>
            </a:r>
            <a:r>
              <a:rPr lang="es-CO" dirty="0"/>
              <a:t> del juego.</a:t>
            </a:r>
          </a:p>
          <a:p>
            <a:pPr marL="285750" indent="-285750" algn="just">
              <a:buFont typeface="Arial" panose="020B0604020202020204" pitchFamily="34" charset="0"/>
              <a:buChar char="•"/>
            </a:pPr>
            <a:r>
              <a:rPr lang="es-CO" dirty="0"/>
              <a:t>El primer nodo </a:t>
            </a:r>
            <a:r>
              <a:rPr lang="es-CO" b="1" dirty="0"/>
              <a:t>MIN</a:t>
            </a:r>
            <a:r>
              <a:rPr lang="es-CO" dirty="0"/>
              <a:t>, etiquetado como </a:t>
            </a:r>
            <a:r>
              <a:rPr lang="es-CO" b="1" dirty="0"/>
              <a:t>B</a:t>
            </a:r>
            <a:r>
              <a:rPr lang="es-CO" dirty="0"/>
              <a:t>, tiene tres estados sucesores con valores </a:t>
            </a:r>
            <a:r>
              <a:rPr lang="es-CO" b="1" dirty="0"/>
              <a:t>3, 12 y 8</a:t>
            </a:r>
            <a:r>
              <a:rPr lang="es-CO" dirty="0"/>
              <a:t>, por lo que su valor </a:t>
            </a:r>
            <a:r>
              <a:rPr lang="es-CO" b="1" dirty="0" err="1"/>
              <a:t>minimax</a:t>
            </a:r>
            <a:r>
              <a:rPr lang="es-CO" dirty="0"/>
              <a:t> es </a:t>
            </a:r>
            <a:r>
              <a:rPr lang="es-CO" b="1" dirty="0"/>
              <a:t>3</a:t>
            </a:r>
            <a:r>
              <a:rPr lang="es-CO" dirty="0"/>
              <a:t>.</a:t>
            </a:r>
          </a:p>
          <a:p>
            <a:pPr marL="285750" indent="-285750" algn="just">
              <a:buFont typeface="Arial" panose="020B0604020202020204" pitchFamily="34" charset="0"/>
              <a:buChar char="•"/>
            </a:pPr>
            <a:r>
              <a:rPr lang="es-CO" dirty="0"/>
              <a:t>De manera similar, los otros dos nodos </a:t>
            </a:r>
            <a:r>
              <a:rPr lang="es-CO" b="1" dirty="0"/>
              <a:t>MIN</a:t>
            </a:r>
            <a:r>
              <a:rPr lang="es-CO" dirty="0"/>
              <a:t> tienen un valor </a:t>
            </a:r>
            <a:r>
              <a:rPr lang="es-CO" dirty="0" err="1"/>
              <a:t>minimax</a:t>
            </a:r>
            <a:r>
              <a:rPr lang="es-CO" dirty="0"/>
              <a:t> de </a:t>
            </a:r>
            <a:r>
              <a:rPr lang="es-CO" b="1" dirty="0"/>
              <a:t>2</a:t>
            </a:r>
            <a:r>
              <a:rPr lang="es-CO" dirty="0"/>
              <a:t>.</a:t>
            </a:r>
          </a:p>
          <a:p>
            <a:pPr marL="285750" indent="-285750" algn="just">
              <a:buFont typeface="Arial" panose="020B0604020202020204" pitchFamily="34" charset="0"/>
              <a:buChar char="•"/>
            </a:pPr>
            <a:r>
              <a:rPr lang="es-CO" dirty="0"/>
              <a:t>La raíz es un nodo </a:t>
            </a:r>
            <a:r>
              <a:rPr lang="es-CO" b="1" dirty="0"/>
              <a:t>MAX</a:t>
            </a:r>
            <a:r>
              <a:rPr lang="es-CO" dirty="0"/>
              <a:t>; sus estados sucesores tienen valores </a:t>
            </a:r>
            <a:r>
              <a:rPr lang="es-CO" dirty="0" err="1"/>
              <a:t>minimax</a:t>
            </a:r>
            <a:r>
              <a:rPr lang="es-CO" dirty="0"/>
              <a:t> de </a:t>
            </a:r>
            <a:r>
              <a:rPr lang="es-CO" b="1" dirty="0"/>
              <a:t>3, 2 y 2</a:t>
            </a:r>
            <a:r>
              <a:rPr lang="es-CO" dirty="0"/>
              <a:t>, por lo que su valor </a:t>
            </a:r>
            <a:r>
              <a:rPr lang="es-CO" dirty="0" err="1"/>
              <a:t>minimax</a:t>
            </a:r>
            <a:r>
              <a:rPr lang="es-CO" dirty="0"/>
              <a:t> es </a:t>
            </a:r>
            <a:r>
              <a:rPr lang="es-CO" b="1" dirty="0"/>
              <a:t>3</a:t>
            </a:r>
            <a:r>
              <a:rPr lang="es-CO" dirty="0"/>
              <a:t>.</a:t>
            </a:r>
          </a:p>
          <a:p>
            <a:pPr marL="285750" indent="-285750" algn="just">
              <a:buFont typeface="Arial" panose="020B0604020202020204" pitchFamily="34" charset="0"/>
              <a:buChar char="•"/>
            </a:pPr>
            <a:r>
              <a:rPr lang="es-CO" dirty="0"/>
              <a:t>También podemos identificar la </a:t>
            </a:r>
            <a:r>
              <a:rPr lang="es-CO" b="1" dirty="0"/>
              <a:t>decisión </a:t>
            </a:r>
            <a:r>
              <a:rPr lang="es-CO" b="1" dirty="0" err="1"/>
              <a:t>minimax</a:t>
            </a:r>
            <a:r>
              <a:rPr lang="es-CO" dirty="0"/>
              <a:t> en la raíz: la acción </a:t>
            </a:r>
            <a:r>
              <a:rPr lang="es-CO" b="1" dirty="0"/>
              <a:t>a₁</a:t>
            </a:r>
            <a:r>
              <a:rPr lang="es-CO" dirty="0"/>
              <a:t> es la mejor opción para </a:t>
            </a:r>
            <a:r>
              <a:rPr lang="es-CO" b="1" dirty="0"/>
              <a:t>MAX</a:t>
            </a:r>
            <a:r>
              <a:rPr lang="es-CO" dirty="0"/>
              <a:t>, ya que conduce al estado con el valor </a:t>
            </a:r>
            <a:r>
              <a:rPr lang="es-CO" dirty="0" err="1"/>
              <a:t>minimax</a:t>
            </a:r>
            <a:r>
              <a:rPr lang="es-CO" dirty="0"/>
              <a:t> más alto.</a:t>
            </a:r>
          </a:p>
          <a:p>
            <a:pPr>
              <a:buNone/>
            </a:pPr>
            <a:endParaRPr lang="es-CO" dirty="0"/>
          </a:p>
        </p:txBody>
      </p:sp>
    </p:spTree>
    <p:extLst>
      <p:ext uri="{BB962C8B-B14F-4D97-AF65-F5344CB8AC3E}">
        <p14:creationId xmlns:p14="http://schemas.microsoft.com/office/powerpoint/2010/main" val="418007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7FFB-1B55-B713-1865-BB0EE5107392}"/>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DF6E6EB3-6CF5-B301-9ADB-8F118969C33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sp>
        <p:nvSpPr>
          <p:cNvPr id="5" name="TextBox 4">
            <a:extLst>
              <a:ext uri="{FF2B5EF4-FFF2-40B4-BE49-F238E27FC236}">
                <a16:creationId xmlns:a16="http://schemas.microsoft.com/office/drawing/2014/main" id="{B9C5C710-6165-B7A5-6BEE-FACA7BA70D17}"/>
              </a:ext>
            </a:extLst>
          </p:cNvPr>
          <p:cNvSpPr txBox="1"/>
          <p:nvPr/>
        </p:nvSpPr>
        <p:spPr>
          <a:xfrm>
            <a:off x="863990" y="1830148"/>
            <a:ext cx="7786821" cy="1815882"/>
          </a:xfrm>
          <a:prstGeom prst="rect">
            <a:avLst/>
          </a:prstGeom>
          <a:noFill/>
        </p:spPr>
        <p:txBody>
          <a:bodyPr wrap="square">
            <a:spAutoFit/>
          </a:bodyPr>
          <a:lstStyle/>
          <a:p>
            <a:pPr>
              <a:buNone/>
            </a:pPr>
            <a:r>
              <a:rPr lang="es-CO" dirty="0"/>
              <a:t>La definición de juego óptimo para </a:t>
            </a:r>
            <a:r>
              <a:rPr lang="es-CO" b="1" dirty="0"/>
              <a:t>MAX</a:t>
            </a:r>
            <a:r>
              <a:rPr lang="es-CO" dirty="0"/>
              <a:t> asume que </a:t>
            </a:r>
            <a:r>
              <a:rPr lang="es-CO" b="1" dirty="0"/>
              <a:t>MIN</a:t>
            </a:r>
            <a:r>
              <a:rPr lang="es-CO" dirty="0"/>
              <a:t> también juega de manera óptima.</a:t>
            </a:r>
          </a:p>
          <a:p>
            <a:pPr>
              <a:buNone/>
            </a:pPr>
            <a:endParaRPr lang="es-CO" dirty="0"/>
          </a:p>
          <a:p>
            <a:pPr>
              <a:buNone/>
            </a:pPr>
            <a:r>
              <a:rPr lang="es-CO" dirty="0"/>
              <a:t>¿Qué pasa si </a:t>
            </a:r>
            <a:r>
              <a:rPr lang="es-CO" b="1" dirty="0"/>
              <a:t>MIN</a:t>
            </a:r>
            <a:r>
              <a:rPr lang="es-CO" dirty="0"/>
              <a:t> no juega de manera óptima?</a:t>
            </a:r>
          </a:p>
          <a:p>
            <a:pPr>
              <a:buNone/>
            </a:pPr>
            <a:endParaRPr lang="es-CO" dirty="0"/>
          </a:p>
          <a:p>
            <a:pPr marL="285750" indent="-285750">
              <a:buFont typeface="Arial" panose="020B0604020202020204" pitchFamily="34" charset="0"/>
              <a:buChar char="•"/>
            </a:pPr>
            <a:r>
              <a:rPr lang="es-CO" dirty="0"/>
              <a:t>En ese caso, </a:t>
            </a:r>
            <a:r>
              <a:rPr lang="es-CO" b="1" dirty="0"/>
              <a:t>MAX</a:t>
            </a:r>
            <a:r>
              <a:rPr lang="es-CO" dirty="0"/>
              <a:t> hará al menos lo mismo que si enfrentara a un jugador óptimo, o incluso mejor.</a:t>
            </a:r>
          </a:p>
          <a:p>
            <a:pPr marL="285750" indent="-285750">
              <a:buFont typeface="Arial" panose="020B0604020202020204" pitchFamily="34" charset="0"/>
              <a:buChar char="•"/>
            </a:pPr>
            <a:r>
              <a:rPr lang="es-CO" dirty="0"/>
              <a:t>Sin embargo, esto no significa que siempre sea lo mejor seguir el movimiento óptimo </a:t>
            </a:r>
            <a:r>
              <a:rPr lang="es-CO" dirty="0" err="1"/>
              <a:t>minimax</a:t>
            </a:r>
            <a:r>
              <a:rPr lang="es-CO" dirty="0"/>
              <a:t> contra un oponente subóptimo.</a:t>
            </a:r>
          </a:p>
        </p:txBody>
      </p:sp>
    </p:spTree>
    <p:extLst>
      <p:ext uri="{BB962C8B-B14F-4D97-AF65-F5344CB8AC3E}">
        <p14:creationId xmlns:p14="http://schemas.microsoft.com/office/powerpoint/2010/main" val="235562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E8105-3263-90FC-6981-D36138EDF3B1}"/>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98864A19-F3F0-7F26-A94A-10C2BCEF10FE}"/>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sp>
        <p:nvSpPr>
          <p:cNvPr id="4" name="TextBox 3">
            <a:extLst>
              <a:ext uri="{FF2B5EF4-FFF2-40B4-BE49-F238E27FC236}">
                <a16:creationId xmlns:a16="http://schemas.microsoft.com/office/drawing/2014/main" id="{A18FD7AD-FFE3-470F-E6E4-16450A8515D1}"/>
              </a:ext>
            </a:extLst>
          </p:cNvPr>
          <p:cNvSpPr txBox="1"/>
          <p:nvPr/>
        </p:nvSpPr>
        <p:spPr>
          <a:xfrm>
            <a:off x="157168" y="1009190"/>
            <a:ext cx="4044031" cy="3539430"/>
          </a:xfrm>
          <a:prstGeom prst="rect">
            <a:avLst/>
          </a:prstGeom>
          <a:noFill/>
        </p:spPr>
        <p:txBody>
          <a:bodyPr wrap="square">
            <a:spAutoFit/>
          </a:bodyPr>
          <a:lstStyle/>
          <a:p>
            <a:r>
              <a:rPr lang="es-CO" dirty="0"/>
              <a:t>Ahora que podemos calcular </a:t>
            </a:r>
            <a:r>
              <a:rPr lang="es-CO" b="1" dirty="0"/>
              <a:t>MINIMAX(s)</a:t>
            </a:r>
            <a:r>
              <a:rPr lang="es-CO" dirty="0"/>
              <a:t>, podemos convertirlo en un </a:t>
            </a:r>
            <a:r>
              <a:rPr lang="es-CO" b="1" dirty="0"/>
              <a:t>algoritmo de búsqueda</a:t>
            </a:r>
            <a:r>
              <a:rPr lang="es-CO" dirty="0"/>
              <a:t> que encuentre la mejor jugada para </a:t>
            </a:r>
            <a:r>
              <a:rPr lang="es-CO" b="1" dirty="0"/>
              <a:t>MAX</a:t>
            </a:r>
            <a:r>
              <a:rPr lang="es-CO" dirty="0"/>
              <a:t>:</a:t>
            </a:r>
          </a:p>
          <a:p>
            <a:endParaRPr lang="es-CO" dirty="0"/>
          </a:p>
          <a:p>
            <a:endParaRPr lang="es-CO" dirty="0"/>
          </a:p>
          <a:p>
            <a:pPr marL="285750" indent="-285750">
              <a:buFont typeface="Arial" panose="020B0604020202020204" pitchFamily="34" charset="0"/>
              <a:buChar char="•"/>
            </a:pPr>
            <a:r>
              <a:rPr lang="es-CO" b="1" dirty="0"/>
              <a:t>Prueba todas las acciones posibles</a:t>
            </a:r>
            <a:r>
              <a:rPr lang="es-CO" dirty="0"/>
              <a:t> y elige la que tenga el estado resultante con el valor </a:t>
            </a:r>
            <a:r>
              <a:rPr lang="es-CO" b="1" dirty="0" err="1"/>
              <a:t>minimax</a:t>
            </a:r>
            <a:r>
              <a:rPr lang="es-CO" dirty="0"/>
              <a:t> más alto.</a:t>
            </a:r>
          </a:p>
          <a:p>
            <a:pPr marL="285750" indent="-285750">
              <a:buFont typeface="Arial" panose="020B0604020202020204" pitchFamily="34" charset="0"/>
              <a:buChar char="•"/>
            </a:pPr>
            <a:endParaRPr lang="es-CO" dirty="0"/>
          </a:p>
          <a:p>
            <a:endParaRPr lang="es-CO" dirty="0"/>
          </a:p>
          <a:p>
            <a:pPr marL="285750" indent="-285750">
              <a:buFont typeface="Arial" panose="020B0604020202020204" pitchFamily="34" charset="0"/>
              <a:buChar char="•"/>
            </a:pPr>
            <a:r>
              <a:rPr lang="es-CO" dirty="0"/>
              <a:t>Es un algoritmo recursivo que: </a:t>
            </a:r>
          </a:p>
          <a:p>
            <a:pPr marL="457200" lvl="1"/>
            <a:r>
              <a:rPr lang="es-CO" b="1" dirty="0"/>
              <a:t>Explora hasta los nodos terminales</a:t>
            </a:r>
            <a:r>
              <a:rPr lang="es-CO" dirty="0"/>
              <a:t> del árbol.</a:t>
            </a:r>
          </a:p>
          <a:p>
            <a:pPr marL="457200" lvl="1"/>
            <a:r>
              <a:rPr lang="es-CO" b="1" dirty="0"/>
              <a:t>Regresa los valores </a:t>
            </a:r>
            <a:r>
              <a:rPr lang="es-CO" b="1" dirty="0" err="1"/>
              <a:t>minimax</a:t>
            </a:r>
            <a:r>
              <a:rPr lang="es-CO" dirty="0"/>
              <a:t> a medida que la recursión se deshace.</a:t>
            </a:r>
          </a:p>
        </p:txBody>
      </p:sp>
      <p:pic>
        <p:nvPicPr>
          <p:cNvPr id="7" name="Picture 6">
            <a:extLst>
              <a:ext uri="{FF2B5EF4-FFF2-40B4-BE49-F238E27FC236}">
                <a16:creationId xmlns:a16="http://schemas.microsoft.com/office/drawing/2014/main" id="{4BBAD2C6-BB72-F4D1-C939-B40C428E56AA}"/>
              </a:ext>
            </a:extLst>
          </p:cNvPr>
          <p:cNvPicPr>
            <a:picLocks noChangeAspect="1"/>
          </p:cNvPicPr>
          <p:nvPr/>
        </p:nvPicPr>
        <p:blipFill>
          <a:blip r:embed="rId3"/>
          <a:stretch>
            <a:fillRect/>
          </a:stretch>
        </p:blipFill>
        <p:spPr>
          <a:xfrm>
            <a:off x="4175092" y="1009190"/>
            <a:ext cx="4643514" cy="3778730"/>
          </a:xfrm>
          <a:prstGeom prst="rect">
            <a:avLst/>
          </a:prstGeom>
        </p:spPr>
      </p:pic>
    </p:spTree>
    <p:extLst>
      <p:ext uri="{BB962C8B-B14F-4D97-AF65-F5344CB8AC3E}">
        <p14:creationId xmlns:p14="http://schemas.microsoft.com/office/powerpoint/2010/main" val="329305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Adversarial Search</a:t>
            </a:r>
            <a:endParaRPr dirty="0"/>
          </a:p>
        </p:txBody>
      </p:sp>
      <p:sp>
        <p:nvSpPr>
          <p:cNvPr id="4" name="TextBox 3">
            <a:extLst>
              <a:ext uri="{FF2B5EF4-FFF2-40B4-BE49-F238E27FC236}">
                <a16:creationId xmlns:a16="http://schemas.microsoft.com/office/drawing/2014/main" id="{4A69A8C5-ADDF-C4BE-D5EB-524D194BE42A}"/>
              </a:ext>
            </a:extLst>
          </p:cNvPr>
          <p:cNvSpPr txBox="1"/>
          <p:nvPr/>
        </p:nvSpPr>
        <p:spPr>
          <a:xfrm>
            <a:off x="493189" y="1232180"/>
            <a:ext cx="8157622" cy="1815882"/>
          </a:xfrm>
          <a:prstGeom prst="rect">
            <a:avLst/>
          </a:prstGeom>
          <a:noFill/>
        </p:spPr>
        <p:txBody>
          <a:bodyPr wrap="square">
            <a:spAutoFit/>
          </a:bodyPr>
          <a:lstStyle/>
          <a:p>
            <a:pPr algn="just">
              <a:buNone/>
            </a:pPr>
            <a:r>
              <a:rPr lang="es-CO" dirty="0"/>
              <a:t>Adversarial </a:t>
            </a:r>
            <a:r>
              <a:rPr lang="es-CO" dirty="0" err="1"/>
              <a:t>Search</a:t>
            </a:r>
            <a:r>
              <a:rPr lang="es-CO" dirty="0"/>
              <a:t> aborda entornos competitivos en los que dos o más agentes tienen objetivos en conflicto, lo que da lugar a problemas de búsqueda adversaria. </a:t>
            </a:r>
          </a:p>
          <a:p>
            <a:pPr algn="just">
              <a:buNone/>
            </a:pPr>
            <a:endParaRPr lang="es-CO" dirty="0"/>
          </a:p>
          <a:p>
            <a:pPr algn="just">
              <a:buNone/>
            </a:pPr>
            <a:r>
              <a:rPr lang="es-CO" dirty="0"/>
              <a:t>Estos algoritmos se suelen centrar en juegos como el ajedrez, el </a:t>
            </a:r>
            <a:r>
              <a:rPr lang="es-CO" dirty="0" err="1"/>
              <a:t>Go</a:t>
            </a:r>
            <a:r>
              <a:rPr lang="es-CO" dirty="0"/>
              <a:t> y el póker.</a:t>
            </a:r>
          </a:p>
          <a:p>
            <a:pPr algn="just">
              <a:buNone/>
            </a:pPr>
            <a:endParaRPr lang="es-CO" dirty="0"/>
          </a:p>
          <a:p>
            <a:pPr algn="just"/>
            <a:r>
              <a:rPr lang="es-CO" dirty="0"/>
              <a:t>Para los investigadores de IA, la naturaleza simplificada de estos juegos es una ventaja: el estado de un juego es fácil de representar y los agentes suelen estar restringidos a un número reducido de acciones, cuyos efectos están definidos por reglas precisas.</a:t>
            </a:r>
          </a:p>
        </p:txBody>
      </p:sp>
    </p:spTree>
    <p:extLst>
      <p:ext uri="{BB962C8B-B14F-4D97-AF65-F5344CB8AC3E}">
        <p14:creationId xmlns:p14="http://schemas.microsoft.com/office/powerpoint/2010/main" val="101784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FF499-A887-0E3C-2AAE-D30EB4A9AA5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D245144-564C-4FDE-C1E3-5A9572AFAC2B}"/>
              </a:ext>
            </a:extLst>
          </p:cNvPr>
          <p:cNvPicPr>
            <a:picLocks noChangeAspect="1"/>
          </p:cNvPicPr>
          <p:nvPr/>
        </p:nvPicPr>
        <p:blipFill>
          <a:blip r:embed="rId3"/>
          <a:stretch>
            <a:fillRect/>
          </a:stretch>
        </p:blipFill>
        <p:spPr>
          <a:xfrm>
            <a:off x="6787830" y="2942551"/>
            <a:ext cx="962025" cy="352425"/>
          </a:xfrm>
          <a:prstGeom prst="rect">
            <a:avLst/>
          </a:prstGeom>
        </p:spPr>
      </p:pic>
      <p:sp>
        <p:nvSpPr>
          <p:cNvPr id="2" name="Google Shape;76;p22">
            <a:extLst>
              <a:ext uri="{FF2B5EF4-FFF2-40B4-BE49-F238E27FC236}">
                <a16:creationId xmlns:a16="http://schemas.microsoft.com/office/drawing/2014/main" id="{3A9286D2-4F7E-63B9-A62A-3CE1DCD590B0}"/>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a:solidFill>
                  <a:schemeClr val="bg1"/>
                </a:solidFill>
              </a:rPr>
              <a:t> Decisiones Optimas en Juegos</a:t>
            </a:r>
            <a:endParaRPr dirty="0">
              <a:solidFill>
                <a:schemeClr val="bg1"/>
              </a:solidFill>
            </a:endParaRPr>
          </a:p>
        </p:txBody>
      </p:sp>
      <p:sp>
        <p:nvSpPr>
          <p:cNvPr id="5" name="TextBox 4">
            <a:extLst>
              <a:ext uri="{FF2B5EF4-FFF2-40B4-BE49-F238E27FC236}">
                <a16:creationId xmlns:a16="http://schemas.microsoft.com/office/drawing/2014/main" id="{FD2A4BBB-3FF7-3277-1DC1-CB4B46F87960}"/>
              </a:ext>
            </a:extLst>
          </p:cNvPr>
          <p:cNvSpPr txBox="1"/>
          <p:nvPr/>
        </p:nvSpPr>
        <p:spPr>
          <a:xfrm>
            <a:off x="376978" y="1009191"/>
            <a:ext cx="7786821" cy="3754874"/>
          </a:xfrm>
          <a:prstGeom prst="rect">
            <a:avLst/>
          </a:prstGeom>
          <a:noFill/>
        </p:spPr>
        <p:txBody>
          <a:bodyPr wrap="square">
            <a:spAutoFit/>
          </a:bodyPr>
          <a:lstStyle/>
          <a:p>
            <a:pPr algn="l">
              <a:buNone/>
            </a:pPr>
            <a:r>
              <a:rPr lang="es-CO" b="0" i="0" dirty="0">
                <a:solidFill>
                  <a:srgbClr val="242424"/>
                </a:solidFill>
                <a:effectLst/>
                <a:latin typeface="Segoe UI" panose="020B0502040204020203" pitchFamily="34" charset="0"/>
              </a:rPr>
              <a:t>El algoritmo </a:t>
            </a:r>
            <a:r>
              <a:rPr lang="es-CO" b="0" i="0" dirty="0" err="1">
                <a:solidFill>
                  <a:srgbClr val="242424"/>
                </a:solidFill>
                <a:effectLst/>
                <a:latin typeface="Segoe UI" panose="020B0502040204020203" pitchFamily="34" charset="0"/>
              </a:rPr>
              <a:t>minimax</a:t>
            </a:r>
            <a:r>
              <a:rPr lang="es-CO" b="0" i="0" dirty="0">
                <a:solidFill>
                  <a:srgbClr val="242424"/>
                </a:solidFill>
                <a:effectLst/>
                <a:latin typeface="Segoe UI" panose="020B0502040204020203" pitchFamily="34" charset="0"/>
              </a:rPr>
              <a:t> realiza una exploración completa en profundidad del árbol de juego. Si la profundidad máxima del árbol es </a:t>
            </a:r>
            <a:r>
              <a:rPr lang="es-CO" b="0" i="1" dirty="0">
                <a:solidFill>
                  <a:srgbClr val="242424"/>
                </a:solidFill>
                <a:effectLst/>
                <a:latin typeface="KaTeX_Math"/>
              </a:rPr>
              <a:t>m</a:t>
            </a:r>
            <a:r>
              <a:rPr lang="es-CO" b="0" i="0" dirty="0">
                <a:solidFill>
                  <a:srgbClr val="242424"/>
                </a:solidFill>
                <a:effectLst/>
                <a:latin typeface="Segoe UI" panose="020B0502040204020203" pitchFamily="34" charset="0"/>
              </a:rPr>
              <a:t> y hay </a:t>
            </a:r>
            <a:r>
              <a:rPr lang="es-CO" b="0" i="1" dirty="0">
                <a:solidFill>
                  <a:srgbClr val="242424"/>
                </a:solidFill>
                <a:effectLst/>
                <a:latin typeface="KaTeX_Math"/>
              </a:rPr>
              <a:t>b</a:t>
            </a:r>
            <a:r>
              <a:rPr lang="es-CO" b="0" i="0" dirty="0">
                <a:solidFill>
                  <a:srgbClr val="242424"/>
                </a:solidFill>
                <a:effectLst/>
                <a:latin typeface="Segoe UI" panose="020B0502040204020203" pitchFamily="34" charset="0"/>
              </a:rPr>
              <a:t> movimientos legales en cada punto, entonces la complejidad temporal del algoritmo </a:t>
            </a:r>
            <a:r>
              <a:rPr lang="es-CO" b="0" i="0" dirty="0" err="1">
                <a:solidFill>
                  <a:srgbClr val="242424"/>
                </a:solidFill>
                <a:effectLst/>
                <a:latin typeface="Segoe UI" panose="020B0502040204020203" pitchFamily="34" charset="0"/>
              </a:rPr>
              <a:t>minimax</a:t>
            </a:r>
            <a:r>
              <a:rPr lang="es-CO" b="0" i="0" dirty="0">
                <a:solidFill>
                  <a:srgbClr val="242424"/>
                </a:solidFill>
                <a:effectLst/>
                <a:latin typeface="Segoe UI" panose="020B0502040204020203" pitchFamily="34" charset="0"/>
              </a:rPr>
              <a:t> es </a:t>
            </a:r>
            <a:r>
              <a:rPr lang="es-CO" b="0" i="1" dirty="0">
                <a:solidFill>
                  <a:srgbClr val="242424"/>
                </a:solidFill>
                <a:effectLst/>
                <a:latin typeface="KaTeX_Math"/>
              </a:rPr>
              <a:t>O</a:t>
            </a:r>
            <a:r>
              <a:rPr lang="es-CO" b="0" i="0" dirty="0">
                <a:solidFill>
                  <a:srgbClr val="242424"/>
                </a:solidFill>
                <a:effectLst/>
                <a:latin typeface="KaTeX_Main"/>
              </a:rPr>
              <a:t>(</a:t>
            </a:r>
            <a:r>
              <a:rPr lang="es-CO" b="0" i="1" dirty="0" err="1">
                <a:solidFill>
                  <a:srgbClr val="242424"/>
                </a:solidFill>
                <a:effectLst/>
                <a:latin typeface="KaTeX_Math"/>
              </a:rPr>
              <a:t>b^m</a:t>
            </a:r>
            <a:r>
              <a:rPr lang="es-CO" b="0" i="0" dirty="0">
                <a:solidFill>
                  <a:srgbClr val="242424"/>
                </a:solidFill>
                <a:effectLst/>
                <a:latin typeface="KaTeX_Main"/>
              </a:rPr>
              <a:t>)</a:t>
            </a:r>
            <a:r>
              <a:rPr lang="es-CO" b="0" i="0" dirty="0">
                <a:solidFill>
                  <a:srgbClr val="242424"/>
                </a:solidFill>
                <a:effectLst/>
                <a:latin typeface="Segoe UI" panose="020B0502040204020203" pitchFamily="34" charset="0"/>
              </a:rPr>
              <a:t>. </a:t>
            </a:r>
          </a:p>
          <a:p>
            <a:pPr algn="l">
              <a:buNone/>
            </a:pPr>
            <a:endParaRPr lang="es-CO" dirty="0">
              <a:solidFill>
                <a:srgbClr val="242424"/>
              </a:solidFill>
              <a:latin typeface="Segoe UI" panose="020B0502040204020203" pitchFamily="34" charset="0"/>
            </a:endParaRPr>
          </a:p>
          <a:p>
            <a:pPr algn="l">
              <a:buNone/>
            </a:pPr>
            <a:r>
              <a:rPr lang="es-CO" b="0" i="0" dirty="0">
                <a:solidFill>
                  <a:srgbClr val="242424"/>
                </a:solidFill>
                <a:effectLst/>
                <a:latin typeface="Segoe UI" panose="020B0502040204020203" pitchFamily="34" charset="0"/>
              </a:rPr>
              <a:t>La complejidad espacial es </a:t>
            </a:r>
            <a:r>
              <a:rPr lang="es-CO" b="0" i="0" dirty="0">
                <a:solidFill>
                  <a:srgbClr val="242424"/>
                </a:solidFill>
                <a:effectLst/>
                <a:latin typeface="KaTeX_Main"/>
              </a:rPr>
              <a:t>O(</a:t>
            </a:r>
            <a:r>
              <a:rPr lang="es-CO" b="0" i="0" dirty="0" err="1">
                <a:solidFill>
                  <a:srgbClr val="242424"/>
                </a:solidFill>
                <a:effectLst/>
                <a:latin typeface="KaTeX_Main"/>
              </a:rPr>
              <a:t>bm</a:t>
            </a:r>
            <a:r>
              <a:rPr lang="es-CO" b="0" i="0" dirty="0">
                <a:solidFill>
                  <a:srgbClr val="242424"/>
                </a:solidFill>
                <a:effectLst/>
                <a:latin typeface="KaTeX_Main"/>
              </a:rPr>
              <a:t>)</a:t>
            </a:r>
            <a:r>
              <a:rPr lang="es-CO" b="0" i="0" dirty="0">
                <a:solidFill>
                  <a:srgbClr val="242424"/>
                </a:solidFill>
                <a:effectLst/>
                <a:latin typeface="Segoe UI" panose="020B0502040204020203" pitchFamily="34" charset="0"/>
              </a:rPr>
              <a:t> para un algoritmo que genera todas las acciones a la vez, o </a:t>
            </a:r>
            <a:r>
              <a:rPr lang="es-CO" b="0" i="0" dirty="0">
                <a:solidFill>
                  <a:srgbClr val="242424"/>
                </a:solidFill>
                <a:effectLst/>
                <a:latin typeface="KaTeX_Main"/>
              </a:rPr>
              <a:t>O(m)</a:t>
            </a:r>
            <a:r>
              <a:rPr lang="es-CO" b="0" i="0" dirty="0">
                <a:solidFill>
                  <a:srgbClr val="242424"/>
                </a:solidFill>
                <a:effectLst/>
                <a:latin typeface="Segoe UI" panose="020B0502040204020203" pitchFamily="34" charset="0"/>
              </a:rPr>
              <a:t> para un algoritmo que genera acciones una a la vez. </a:t>
            </a:r>
          </a:p>
          <a:p>
            <a:pPr algn="l">
              <a:buNone/>
            </a:pPr>
            <a:endParaRPr lang="es-CO" dirty="0">
              <a:solidFill>
                <a:srgbClr val="242424"/>
              </a:solidFill>
              <a:latin typeface="Segoe UI" panose="020B0502040204020203" pitchFamily="34" charset="0"/>
            </a:endParaRPr>
          </a:p>
          <a:p>
            <a:pPr algn="l">
              <a:buNone/>
            </a:pPr>
            <a:r>
              <a:rPr lang="es-CO" b="0" i="0" dirty="0">
                <a:solidFill>
                  <a:srgbClr val="242424"/>
                </a:solidFill>
                <a:effectLst/>
                <a:latin typeface="Segoe UI" panose="020B0502040204020203" pitchFamily="34" charset="0"/>
              </a:rPr>
              <a:t>La complejidad exponencial hace que MINIMAX sea impráctico para juegos complejos; por ejemplo, el ajedrez tiene un factor de ramificación de aproximadamente 35 y el juego promedio tiene una profundidad de aproximadamente 80 jugadas, y no es factible buscar   </a:t>
            </a:r>
          </a:p>
          <a:p>
            <a:pPr algn="l">
              <a:buNone/>
            </a:pPr>
            <a:r>
              <a:rPr lang="es-CO" b="0" i="0" dirty="0">
                <a:solidFill>
                  <a:srgbClr val="242424"/>
                </a:solidFill>
                <a:effectLst/>
                <a:latin typeface="Segoe UI" panose="020B0502040204020203" pitchFamily="34" charset="0"/>
              </a:rPr>
              <a:t>estados. </a:t>
            </a:r>
          </a:p>
          <a:p>
            <a:pPr algn="l">
              <a:buNone/>
            </a:pPr>
            <a:endParaRPr lang="es-CO" dirty="0">
              <a:solidFill>
                <a:srgbClr val="242424"/>
              </a:solidFill>
              <a:latin typeface="Segoe UI" panose="020B0502040204020203" pitchFamily="34" charset="0"/>
            </a:endParaRPr>
          </a:p>
          <a:p>
            <a:pPr algn="l">
              <a:buNone/>
            </a:pPr>
            <a:endParaRPr lang="es-CO" b="0" i="0" dirty="0">
              <a:solidFill>
                <a:srgbClr val="242424"/>
              </a:solidFill>
              <a:effectLst/>
              <a:latin typeface="Segoe UI" panose="020B0502040204020203" pitchFamily="34" charset="0"/>
            </a:endParaRPr>
          </a:p>
          <a:p>
            <a:pPr algn="l">
              <a:buNone/>
            </a:pPr>
            <a:r>
              <a:rPr lang="es-CO" b="0" i="0" dirty="0">
                <a:solidFill>
                  <a:srgbClr val="242424"/>
                </a:solidFill>
                <a:effectLst/>
                <a:latin typeface="Segoe UI" panose="020B0502040204020203" pitchFamily="34" charset="0"/>
              </a:rPr>
              <a:t>Sin embargo, MINIMAX sirve como base para el análisis matemático de juegos. Al aproximar el análisis </a:t>
            </a:r>
            <a:r>
              <a:rPr lang="es-CO" b="0" i="0" dirty="0" err="1">
                <a:solidFill>
                  <a:srgbClr val="242424"/>
                </a:solidFill>
                <a:effectLst/>
                <a:latin typeface="Segoe UI" panose="020B0502040204020203" pitchFamily="34" charset="0"/>
              </a:rPr>
              <a:t>minimax</a:t>
            </a:r>
            <a:r>
              <a:rPr lang="es-CO" b="0" i="0" dirty="0">
                <a:solidFill>
                  <a:srgbClr val="242424"/>
                </a:solidFill>
                <a:effectLst/>
                <a:latin typeface="Segoe UI" panose="020B0502040204020203" pitchFamily="34" charset="0"/>
              </a:rPr>
              <a:t> de varias maneras, podemos derivar algoritmos más prácticos.</a:t>
            </a:r>
          </a:p>
          <a:p>
            <a:pPr>
              <a:buNone/>
            </a:pPr>
            <a:br>
              <a:rPr lang="es-CO" dirty="0"/>
            </a:br>
            <a:endParaRPr lang="es-CO" dirty="0"/>
          </a:p>
        </p:txBody>
      </p:sp>
    </p:spTree>
    <p:extLst>
      <p:ext uri="{BB962C8B-B14F-4D97-AF65-F5344CB8AC3E}">
        <p14:creationId xmlns:p14="http://schemas.microsoft.com/office/powerpoint/2010/main" val="226722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4245-6FCC-06A7-E530-949C75B390EE}"/>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85A02CFF-8970-6524-E28F-FDCDDB104E1C}"/>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chemeClr val="bg1"/>
                </a:solidFill>
                <a:latin typeface="Calibri"/>
                <a:cs typeface="Calibri"/>
                <a:sym typeface="Calibri"/>
              </a:rPr>
              <a:t>Game theory-</a:t>
            </a:r>
            <a:r>
              <a:rPr lang="es-CO" dirty="0">
                <a:solidFill>
                  <a:schemeClr val="bg1"/>
                </a:solidFill>
              </a:rPr>
              <a:t> Decisiones óptimas en juegos multijugador</a:t>
            </a:r>
            <a:endParaRPr dirty="0">
              <a:solidFill>
                <a:schemeClr val="bg1"/>
              </a:solidFill>
            </a:endParaRPr>
          </a:p>
        </p:txBody>
      </p:sp>
      <p:sp>
        <p:nvSpPr>
          <p:cNvPr id="5" name="TextBox 4">
            <a:extLst>
              <a:ext uri="{FF2B5EF4-FFF2-40B4-BE49-F238E27FC236}">
                <a16:creationId xmlns:a16="http://schemas.microsoft.com/office/drawing/2014/main" id="{142C706A-443D-F01A-50D3-577FCB4A741B}"/>
              </a:ext>
            </a:extLst>
          </p:cNvPr>
          <p:cNvSpPr txBox="1"/>
          <p:nvPr/>
        </p:nvSpPr>
        <p:spPr>
          <a:xfrm>
            <a:off x="493189" y="1009191"/>
            <a:ext cx="7786821" cy="1384995"/>
          </a:xfrm>
          <a:prstGeom prst="rect">
            <a:avLst/>
          </a:prstGeom>
          <a:noFill/>
        </p:spPr>
        <p:txBody>
          <a:bodyPr wrap="square">
            <a:spAutoFit/>
          </a:bodyPr>
          <a:lstStyle/>
          <a:p>
            <a:pPr algn="just"/>
            <a:r>
              <a:rPr lang="es-CO" dirty="0"/>
              <a:t>Debemos reemplazar el valor único de cada nodo con un </a:t>
            </a:r>
            <a:r>
              <a:rPr lang="es-CO" b="1" dirty="0"/>
              <a:t>vector</a:t>
            </a:r>
            <a:r>
              <a:rPr lang="es-CO" dirty="0"/>
              <a:t> de valores. Por ejemplo, en un juego de tres jugadores con los jugadores </a:t>
            </a:r>
            <a:r>
              <a:rPr lang="es-CO" b="1" dirty="0"/>
              <a:t>A, B</a:t>
            </a:r>
            <a:r>
              <a:rPr lang="es-CO" dirty="0"/>
              <a:t> y </a:t>
            </a:r>
            <a:r>
              <a:rPr lang="es-CO" b="1" dirty="0"/>
              <a:t>C</a:t>
            </a:r>
            <a:r>
              <a:rPr lang="es-CO" dirty="0"/>
              <a:t>, se asocia un vector </a:t>
            </a:r>
            <a:r>
              <a:rPr lang="es-CO" b="1" dirty="0"/>
              <a:t>(</a:t>
            </a:r>
            <a:r>
              <a:rPr lang="es-CO" b="1" dirty="0" err="1"/>
              <a:t>vA</a:t>
            </a:r>
            <a:r>
              <a:rPr lang="es-CO" b="1" dirty="0"/>
              <a:t>, </a:t>
            </a:r>
            <a:r>
              <a:rPr lang="es-CO" b="1" dirty="0" err="1"/>
              <a:t>vB</a:t>
            </a:r>
            <a:r>
              <a:rPr lang="es-CO" b="1" dirty="0"/>
              <a:t>, </a:t>
            </a:r>
            <a:r>
              <a:rPr lang="es-CO" b="1" dirty="0" err="1"/>
              <a:t>vC</a:t>
            </a:r>
            <a:r>
              <a:rPr lang="es-CO" b="1" dirty="0"/>
              <a:t>)</a:t>
            </a:r>
            <a:r>
              <a:rPr lang="es-CO" dirty="0"/>
              <a:t> con cada nodo. Para los estados terminales, este vector proporciona la utilidad del estado desde el punto de vista de cada jugador. (En juegos de dos jugadores y suma cero, el vector de dos elementos se puede reducir a un solo valor, ya que los valores siempre son opuestos). La forma más sencilla de implementar esto es hacer que la función </a:t>
            </a:r>
            <a:r>
              <a:rPr lang="es-CO" b="1" dirty="0"/>
              <a:t>UTILITY</a:t>
            </a:r>
            <a:r>
              <a:rPr lang="es-CO" dirty="0"/>
              <a:t> devuelva un vector de utilidades.</a:t>
            </a:r>
          </a:p>
        </p:txBody>
      </p:sp>
      <p:pic>
        <p:nvPicPr>
          <p:cNvPr id="8" name="Picture 7">
            <a:extLst>
              <a:ext uri="{FF2B5EF4-FFF2-40B4-BE49-F238E27FC236}">
                <a16:creationId xmlns:a16="http://schemas.microsoft.com/office/drawing/2014/main" id="{6CC5458B-6133-476E-DA05-5AD02A72800C}"/>
              </a:ext>
            </a:extLst>
          </p:cNvPr>
          <p:cNvPicPr>
            <a:picLocks noChangeAspect="1"/>
          </p:cNvPicPr>
          <p:nvPr/>
        </p:nvPicPr>
        <p:blipFill>
          <a:blip r:embed="rId3"/>
          <a:stretch>
            <a:fillRect/>
          </a:stretch>
        </p:blipFill>
        <p:spPr>
          <a:xfrm>
            <a:off x="904608" y="2509198"/>
            <a:ext cx="6963982" cy="2628788"/>
          </a:xfrm>
          <a:prstGeom prst="rect">
            <a:avLst/>
          </a:prstGeom>
        </p:spPr>
      </p:pic>
    </p:spTree>
    <p:extLst>
      <p:ext uri="{BB962C8B-B14F-4D97-AF65-F5344CB8AC3E}">
        <p14:creationId xmlns:p14="http://schemas.microsoft.com/office/powerpoint/2010/main" val="3950759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07418-0148-96A9-EAD5-FACAE1FAB45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E177B1-150F-1CE9-FF5B-9EA2FF1BE801}"/>
              </a:ext>
            </a:extLst>
          </p:cNvPr>
          <p:cNvSpPr>
            <a:spLocks noGrp="1"/>
          </p:cNvSpPr>
          <p:nvPr>
            <p:ph type="body" idx="1"/>
          </p:nvPr>
        </p:nvSpPr>
        <p:spPr/>
        <p:txBody>
          <a:bodyPr/>
          <a:lstStyle/>
          <a:p>
            <a:pPr marL="114300" indent="0">
              <a:buNone/>
            </a:pPr>
            <a:r>
              <a:rPr lang="es-ES" b="1" dirty="0">
                <a:solidFill>
                  <a:schemeClr val="bg1"/>
                </a:solidFill>
              </a:rPr>
              <a:t>GAME THEORY-</a:t>
            </a:r>
            <a:r>
              <a:rPr lang="es-CO" dirty="0">
                <a:solidFill>
                  <a:schemeClr val="bg1"/>
                </a:solidFill>
              </a:rPr>
              <a:t>Poda Alpha-Beta</a:t>
            </a:r>
            <a:endParaRPr lang="es-CO" b="1" dirty="0">
              <a:solidFill>
                <a:schemeClr val="bg1"/>
              </a:solidFill>
            </a:endParaRPr>
          </a:p>
        </p:txBody>
      </p:sp>
    </p:spTree>
    <p:extLst>
      <p:ext uri="{BB962C8B-B14F-4D97-AF65-F5344CB8AC3E}">
        <p14:creationId xmlns:p14="http://schemas.microsoft.com/office/powerpoint/2010/main" val="3773052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4053F-1FDD-4E6A-89F5-C2BC34CDBEF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AC53A6C-C99F-858F-DC47-B02375ACE718}"/>
              </a:ext>
            </a:extLst>
          </p:cNvPr>
          <p:cNvPicPr>
            <a:picLocks noChangeAspect="1"/>
          </p:cNvPicPr>
          <p:nvPr/>
        </p:nvPicPr>
        <p:blipFill>
          <a:blip r:embed="rId3"/>
          <a:stretch>
            <a:fillRect/>
          </a:stretch>
        </p:blipFill>
        <p:spPr>
          <a:xfrm>
            <a:off x="5314925" y="2571750"/>
            <a:ext cx="3829075" cy="989761"/>
          </a:xfrm>
          <a:prstGeom prst="rect">
            <a:avLst/>
          </a:prstGeom>
        </p:spPr>
      </p:pic>
      <p:sp>
        <p:nvSpPr>
          <p:cNvPr id="2" name="Google Shape;76;p22">
            <a:extLst>
              <a:ext uri="{FF2B5EF4-FFF2-40B4-BE49-F238E27FC236}">
                <a16:creationId xmlns:a16="http://schemas.microsoft.com/office/drawing/2014/main" id="{1F0239E4-B33E-1A8D-25D6-ED39D0BC884D}"/>
              </a:ext>
            </a:extLst>
          </p:cNvPr>
          <p:cNvSpPr txBox="1"/>
          <p:nvPr/>
        </p:nvSpPr>
        <p:spPr>
          <a:xfrm>
            <a:off x="114876"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chemeClr val="bg1"/>
                </a:solidFill>
                <a:latin typeface="Calibri"/>
                <a:cs typeface="Calibri"/>
                <a:sym typeface="Calibri"/>
              </a:rPr>
              <a:t>Game theory-</a:t>
            </a:r>
            <a:r>
              <a:rPr lang="es-CO" dirty="0">
                <a:solidFill>
                  <a:schemeClr val="bg1"/>
                </a:solidFill>
              </a:rPr>
              <a:t> Poda Alpha Beta</a:t>
            </a:r>
            <a:endParaRPr dirty="0">
              <a:solidFill>
                <a:schemeClr val="bg1"/>
              </a:solidFill>
            </a:endParaRPr>
          </a:p>
        </p:txBody>
      </p:sp>
      <p:pic>
        <p:nvPicPr>
          <p:cNvPr id="4" name="Picture 3">
            <a:extLst>
              <a:ext uri="{FF2B5EF4-FFF2-40B4-BE49-F238E27FC236}">
                <a16:creationId xmlns:a16="http://schemas.microsoft.com/office/drawing/2014/main" id="{3FEF29B2-8FAE-24AF-FC81-6ACAEB4F8D1F}"/>
              </a:ext>
            </a:extLst>
          </p:cNvPr>
          <p:cNvPicPr>
            <a:picLocks noChangeAspect="1"/>
          </p:cNvPicPr>
          <p:nvPr/>
        </p:nvPicPr>
        <p:blipFill>
          <a:blip r:embed="rId4"/>
          <a:stretch>
            <a:fillRect/>
          </a:stretch>
        </p:blipFill>
        <p:spPr>
          <a:xfrm>
            <a:off x="122388" y="1009191"/>
            <a:ext cx="5005669" cy="3715209"/>
          </a:xfrm>
          <a:prstGeom prst="rect">
            <a:avLst/>
          </a:prstGeom>
        </p:spPr>
      </p:pic>
    </p:spTree>
    <p:extLst>
      <p:ext uri="{BB962C8B-B14F-4D97-AF65-F5344CB8AC3E}">
        <p14:creationId xmlns:p14="http://schemas.microsoft.com/office/powerpoint/2010/main" val="41612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FE38-D953-6A60-89FF-FA8697739705}"/>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2ADFE210-AEF2-C579-39D1-7EAC9D5A792C}"/>
              </a:ext>
            </a:extLst>
          </p:cNvPr>
          <p:cNvSpPr txBox="1"/>
          <p:nvPr/>
        </p:nvSpPr>
        <p:spPr>
          <a:xfrm>
            <a:off x="122388" y="59165"/>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chemeClr val="bg1"/>
                </a:solidFill>
                <a:latin typeface="Calibri"/>
                <a:cs typeface="Calibri"/>
                <a:sym typeface="Calibri"/>
              </a:rPr>
              <a:t>Game theory-</a:t>
            </a:r>
            <a:r>
              <a:rPr lang="es-CO" dirty="0">
                <a:solidFill>
                  <a:schemeClr val="bg1"/>
                </a:solidFill>
              </a:rPr>
              <a:t> Poda Alpha Beta</a:t>
            </a:r>
            <a:endParaRPr dirty="0">
              <a:solidFill>
                <a:schemeClr val="bg1"/>
              </a:solidFill>
            </a:endParaRPr>
          </a:p>
        </p:txBody>
      </p:sp>
      <p:sp>
        <p:nvSpPr>
          <p:cNvPr id="5" name="TextBox 4">
            <a:extLst>
              <a:ext uri="{FF2B5EF4-FFF2-40B4-BE49-F238E27FC236}">
                <a16:creationId xmlns:a16="http://schemas.microsoft.com/office/drawing/2014/main" id="{2FD87EA7-83B0-FF95-6A94-956C807D1C2F}"/>
              </a:ext>
            </a:extLst>
          </p:cNvPr>
          <p:cNvSpPr txBox="1"/>
          <p:nvPr/>
        </p:nvSpPr>
        <p:spPr>
          <a:xfrm>
            <a:off x="122388" y="959276"/>
            <a:ext cx="3708010" cy="3323987"/>
          </a:xfrm>
          <a:prstGeom prst="rect">
            <a:avLst/>
          </a:prstGeom>
          <a:noFill/>
        </p:spPr>
        <p:txBody>
          <a:bodyPr wrap="square">
            <a:spAutoFit/>
          </a:bodyPr>
          <a:lstStyle/>
          <a:p>
            <a:pPr algn="just">
              <a:buNone/>
            </a:pPr>
            <a:r>
              <a:rPr lang="es-CO" dirty="0"/>
              <a:t>El nombre de la poda </a:t>
            </a:r>
            <a:r>
              <a:rPr lang="es-CO" i="1" dirty="0"/>
              <a:t>alfa–beta</a:t>
            </a:r>
            <a:r>
              <a:rPr lang="es-CO" dirty="0"/>
              <a:t> proviene de los dos parámetros extra en </a:t>
            </a:r>
            <a:r>
              <a:rPr lang="es-CO" b="1" dirty="0"/>
              <a:t>MAX-VALUE</a:t>
            </a:r>
            <a:r>
              <a:rPr lang="es-CO" dirty="0"/>
              <a:t> </a:t>
            </a:r>
            <a:r>
              <a:rPr lang="es-CO" i="1" dirty="0"/>
              <a:t>(</a:t>
            </a:r>
            <a:r>
              <a:rPr lang="es-CO" i="1" dirty="0" err="1"/>
              <a:t>state</a:t>
            </a:r>
            <a:r>
              <a:rPr lang="es-CO" i="1" dirty="0"/>
              <a:t>, α, β)</a:t>
            </a:r>
            <a:r>
              <a:rPr lang="es-CO" dirty="0"/>
              <a:t> (ver Figura 5.7) que describen los límites de los valores respaldados que aparecen en cualquier punto del camino:</a:t>
            </a:r>
          </a:p>
          <a:p>
            <a:pPr marL="285750" indent="-285750" algn="just">
              <a:buFont typeface="Arial" panose="020B0604020202020204" pitchFamily="34" charset="0"/>
              <a:buChar char="•"/>
            </a:pPr>
            <a:r>
              <a:rPr lang="es-CO" b="1" dirty="0"/>
              <a:t>α</a:t>
            </a:r>
            <a:r>
              <a:rPr lang="es-CO" dirty="0"/>
              <a:t> = el valor de la mejor elección (es decir, la de </a:t>
            </a:r>
            <a:r>
              <a:rPr lang="es-CO" b="1" dirty="0"/>
              <a:t>mayor valor</a:t>
            </a:r>
            <a:r>
              <a:rPr lang="es-CO" dirty="0"/>
              <a:t>) que hemos encontrado hasta ahora en cualquier punto de elección en el camino para </a:t>
            </a:r>
            <a:r>
              <a:rPr lang="es-CO" b="1" dirty="0"/>
              <a:t>MAX</a:t>
            </a:r>
            <a:r>
              <a:rPr lang="es-CO" dirty="0"/>
              <a:t>. Piensa en </a:t>
            </a:r>
            <a:r>
              <a:rPr lang="es-CO" b="1" dirty="0"/>
              <a:t>α</a:t>
            </a:r>
            <a:r>
              <a:rPr lang="es-CO" dirty="0"/>
              <a:t> como "al menos".</a:t>
            </a:r>
          </a:p>
          <a:p>
            <a:pPr marL="285750" indent="-285750" algn="just">
              <a:buFont typeface="Arial" panose="020B0604020202020204" pitchFamily="34" charset="0"/>
              <a:buChar char="•"/>
            </a:pPr>
            <a:r>
              <a:rPr lang="es-CO" b="1" dirty="0"/>
              <a:t>β</a:t>
            </a:r>
            <a:r>
              <a:rPr lang="es-CO" dirty="0"/>
              <a:t> = el valor de la mejor (es decir, menor valor) elección que hemos encontrado hasta ahora en cualquier punto de elección en el camino para </a:t>
            </a:r>
            <a:r>
              <a:rPr lang="es-CO" b="1" dirty="0"/>
              <a:t>MIN</a:t>
            </a:r>
            <a:r>
              <a:rPr lang="es-CO" dirty="0"/>
              <a:t>. Piensa en </a:t>
            </a:r>
            <a:r>
              <a:rPr lang="es-CO" b="1" dirty="0"/>
              <a:t>β</a:t>
            </a:r>
            <a:r>
              <a:rPr lang="es-CO" dirty="0"/>
              <a:t> como "como mucho".</a:t>
            </a:r>
          </a:p>
        </p:txBody>
      </p:sp>
      <p:pic>
        <p:nvPicPr>
          <p:cNvPr id="8" name="Picture 7">
            <a:extLst>
              <a:ext uri="{FF2B5EF4-FFF2-40B4-BE49-F238E27FC236}">
                <a16:creationId xmlns:a16="http://schemas.microsoft.com/office/drawing/2014/main" id="{470A1C66-AF2B-DEF3-9E70-026CF2F45960}"/>
              </a:ext>
            </a:extLst>
          </p:cNvPr>
          <p:cNvPicPr>
            <a:picLocks noChangeAspect="1"/>
          </p:cNvPicPr>
          <p:nvPr/>
        </p:nvPicPr>
        <p:blipFill>
          <a:blip r:embed="rId3"/>
          <a:stretch>
            <a:fillRect/>
          </a:stretch>
        </p:blipFill>
        <p:spPr>
          <a:xfrm>
            <a:off x="4599144" y="873295"/>
            <a:ext cx="4425619" cy="4270205"/>
          </a:xfrm>
          <a:prstGeom prst="rect">
            <a:avLst/>
          </a:prstGeom>
        </p:spPr>
      </p:pic>
    </p:spTree>
    <p:extLst>
      <p:ext uri="{BB962C8B-B14F-4D97-AF65-F5344CB8AC3E}">
        <p14:creationId xmlns:p14="http://schemas.microsoft.com/office/powerpoint/2010/main" val="4194433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Inteligencia Artificial</a:t>
            </a:r>
            <a:endParaRPr dirty="0"/>
          </a:p>
        </p:txBody>
      </p:sp>
      <p:sp>
        <p:nvSpPr>
          <p:cNvPr id="8" name="CuadroTexto 7">
            <a:extLst>
              <a:ext uri="{FF2B5EF4-FFF2-40B4-BE49-F238E27FC236}">
                <a16:creationId xmlns:a16="http://schemas.microsoft.com/office/drawing/2014/main" id="{0FDC509A-AAED-9AB9-3EC0-98672FC75BF7}"/>
              </a:ext>
            </a:extLst>
          </p:cNvPr>
          <p:cNvSpPr txBox="1"/>
          <p:nvPr/>
        </p:nvSpPr>
        <p:spPr>
          <a:xfrm>
            <a:off x="493189" y="1128905"/>
            <a:ext cx="3708010" cy="246221"/>
          </a:xfrm>
          <a:prstGeom prst="rect">
            <a:avLst/>
          </a:prstGeom>
          <a:noFill/>
        </p:spPr>
        <p:txBody>
          <a:bodyPr wrap="square">
            <a:spAutoFit/>
          </a:bodyPr>
          <a:lstStyle/>
          <a:p>
            <a:r>
              <a:rPr lang="es-CO" sz="1000" dirty="0"/>
              <a:t>https://stability.ai/blog/stable-diffusion-public-release</a:t>
            </a:r>
          </a:p>
        </p:txBody>
      </p:sp>
      <p:sp>
        <p:nvSpPr>
          <p:cNvPr id="10" name="CuadroTexto 9">
            <a:extLst>
              <a:ext uri="{FF2B5EF4-FFF2-40B4-BE49-F238E27FC236}">
                <a16:creationId xmlns:a16="http://schemas.microsoft.com/office/drawing/2014/main" id="{8F8E3575-3017-BE0F-EA27-907E3C48C2BF}"/>
              </a:ext>
            </a:extLst>
          </p:cNvPr>
          <p:cNvSpPr txBox="1"/>
          <p:nvPr/>
        </p:nvSpPr>
        <p:spPr>
          <a:xfrm>
            <a:off x="493189" y="1404089"/>
            <a:ext cx="4572000" cy="246221"/>
          </a:xfrm>
          <a:prstGeom prst="rect">
            <a:avLst/>
          </a:prstGeom>
          <a:noFill/>
        </p:spPr>
        <p:txBody>
          <a:bodyPr wrap="square">
            <a:spAutoFit/>
          </a:bodyPr>
          <a:lstStyle/>
          <a:p>
            <a:r>
              <a:rPr lang="es-CO" sz="1000" dirty="0"/>
              <a:t>https://openai.com/blog/chatgpt/</a:t>
            </a:r>
          </a:p>
        </p:txBody>
      </p:sp>
      <p:sp>
        <p:nvSpPr>
          <p:cNvPr id="5" name="CuadroTexto 4">
            <a:extLst>
              <a:ext uri="{FF2B5EF4-FFF2-40B4-BE49-F238E27FC236}">
                <a16:creationId xmlns:a16="http://schemas.microsoft.com/office/drawing/2014/main" id="{6563EAF4-E851-87E1-574A-FEC868A9F450}"/>
              </a:ext>
            </a:extLst>
          </p:cNvPr>
          <p:cNvSpPr txBox="1"/>
          <p:nvPr/>
        </p:nvSpPr>
        <p:spPr>
          <a:xfrm>
            <a:off x="493189" y="1954457"/>
            <a:ext cx="4572000" cy="246221"/>
          </a:xfrm>
          <a:prstGeom prst="rect">
            <a:avLst/>
          </a:prstGeom>
          <a:noFill/>
        </p:spPr>
        <p:txBody>
          <a:bodyPr wrap="square">
            <a:spAutoFit/>
          </a:bodyPr>
          <a:lstStyle/>
          <a:p>
            <a:r>
              <a:rPr lang="es-CO" sz="1000" dirty="0"/>
              <a:t>https://www.youtube.com/watch?v=jMvLCZBXbtc</a:t>
            </a:r>
          </a:p>
        </p:txBody>
      </p:sp>
      <p:sp>
        <p:nvSpPr>
          <p:cNvPr id="9" name="CuadroTexto 8">
            <a:extLst>
              <a:ext uri="{FF2B5EF4-FFF2-40B4-BE49-F238E27FC236}">
                <a16:creationId xmlns:a16="http://schemas.microsoft.com/office/drawing/2014/main" id="{56D44230-939D-C62B-0A81-3366F9DFF1D2}"/>
              </a:ext>
            </a:extLst>
          </p:cNvPr>
          <p:cNvSpPr txBox="1"/>
          <p:nvPr/>
        </p:nvSpPr>
        <p:spPr>
          <a:xfrm>
            <a:off x="493189" y="1692315"/>
            <a:ext cx="4572000" cy="246221"/>
          </a:xfrm>
          <a:prstGeom prst="rect">
            <a:avLst/>
          </a:prstGeom>
          <a:noFill/>
        </p:spPr>
        <p:txBody>
          <a:bodyPr wrap="square">
            <a:spAutoFit/>
          </a:bodyPr>
          <a:lstStyle/>
          <a:p>
            <a:r>
              <a:rPr lang="es-CO" sz="1000" dirty="0"/>
              <a:t>https://ai.googleblog.com/2022/06/minerva-solving-quantitative-reasoning.html</a:t>
            </a:r>
          </a:p>
        </p:txBody>
      </p:sp>
      <p:sp>
        <p:nvSpPr>
          <p:cNvPr id="12" name="CuadroTexto 11">
            <a:extLst>
              <a:ext uri="{FF2B5EF4-FFF2-40B4-BE49-F238E27FC236}">
                <a16:creationId xmlns:a16="http://schemas.microsoft.com/office/drawing/2014/main" id="{DFA1F8D3-FA49-4B89-3F0A-909EF03D40A9}"/>
              </a:ext>
            </a:extLst>
          </p:cNvPr>
          <p:cNvSpPr txBox="1"/>
          <p:nvPr/>
        </p:nvSpPr>
        <p:spPr>
          <a:xfrm>
            <a:off x="493189" y="2200678"/>
            <a:ext cx="4572000" cy="400110"/>
          </a:xfrm>
          <a:prstGeom prst="rect">
            <a:avLst/>
          </a:prstGeom>
          <a:noFill/>
        </p:spPr>
        <p:txBody>
          <a:bodyPr wrap="square">
            <a:spAutoFit/>
          </a:bodyPr>
          <a:lstStyle/>
          <a:p>
            <a:r>
              <a:rPr lang="es-CO" sz="1000" dirty="0"/>
              <a:t>https://www.deepmind.com/blog/tackling-multiple-tasks-with-a-single-visual-language-model</a:t>
            </a:r>
          </a:p>
        </p:txBody>
      </p:sp>
      <p:sp>
        <p:nvSpPr>
          <p:cNvPr id="14" name="CuadroTexto 13">
            <a:extLst>
              <a:ext uri="{FF2B5EF4-FFF2-40B4-BE49-F238E27FC236}">
                <a16:creationId xmlns:a16="http://schemas.microsoft.com/office/drawing/2014/main" id="{67460B23-3291-214B-DC10-B7FF9789742D}"/>
              </a:ext>
            </a:extLst>
          </p:cNvPr>
          <p:cNvSpPr txBox="1"/>
          <p:nvPr/>
        </p:nvSpPr>
        <p:spPr>
          <a:xfrm>
            <a:off x="493189" y="2571750"/>
            <a:ext cx="4572000" cy="246221"/>
          </a:xfrm>
          <a:prstGeom prst="rect">
            <a:avLst/>
          </a:prstGeom>
          <a:noFill/>
        </p:spPr>
        <p:txBody>
          <a:bodyPr wrap="square">
            <a:spAutoFit/>
          </a:bodyPr>
          <a:lstStyle/>
          <a:p>
            <a:r>
              <a:rPr lang="es-CO" sz="1000" dirty="0"/>
              <a:t>https://www.deepmind.com/blog/building-safer-dialogue-agents</a:t>
            </a:r>
          </a:p>
        </p:txBody>
      </p:sp>
      <p:sp>
        <p:nvSpPr>
          <p:cNvPr id="16" name="CuadroTexto 15">
            <a:extLst>
              <a:ext uri="{FF2B5EF4-FFF2-40B4-BE49-F238E27FC236}">
                <a16:creationId xmlns:a16="http://schemas.microsoft.com/office/drawing/2014/main" id="{F8B129C2-7207-C1B0-BC7C-AFA2B302DE44}"/>
              </a:ext>
            </a:extLst>
          </p:cNvPr>
          <p:cNvSpPr txBox="1"/>
          <p:nvPr/>
        </p:nvSpPr>
        <p:spPr>
          <a:xfrm>
            <a:off x="493189" y="2817971"/>
            <a:ext cx="4572000" cy="246221"/>
          </a:xfrm>
          <a:prstGeom prst="rect">
            <a:avLst/>
          </a:prstGeom>
          <a:noFill/>
        </p:spPr>
        <p:txBody>
          <a:bodyPr wrap="square">
            <a:spAutoFit/>
          </a:bodyPr>
          <a:lstStyle/>
          <a:p>
            <a:r>
              <a:rPr lang="es-CO" sz="1000" dirty="0"/>
              <a:t>https://www.deepmind.com/publications/a-generalist-agent</a:t>
            </a:r>
          </a:p>
        </p:txBody>
      </p:sp>
      <p:sp>
        <p:nvSpPr>
          <p:cNvPr id="18" name="CuadroTexto 17">
            <a:extLst>
              <a:ext uri="{FF2B5EF4-FFF2-40B4-BE49-F238E27FC236}">
                <a16:creationId xmlns:a16="http://schemas.microsoft.com/office/drawing/2014/main" id="{A82E46C2-49B6-6D1A-E14B-41608B03EE9D}"/>
              </a:ext>
            </a:extLst>
          </p:cNvPr>
          <p:cNvSpPr txBox="1"/>
          <p:nvPr/>
        </p:nvSpPr>
        <p:spPr>
          <a:xfrm>
            <a:off x="493189" y="3069690"/>
            <a:ext cx="4572000" cy="246221"/>
          </a:xfrm>
          <a:prstGeom prst="rect">
            <a:avLst/>
          </a:prstGeom>
          <a:noFill/>
        </p:spPr>
        <p:txBody>
          <a:bodyPr wrap="square">
            <a:spAutoFit/>
          </a:bodyPr>
          <a:lstStyle/>
          <a:p>
            <a:r>
              <a:rPr lang="es-CO" sz="1000"/>
              <a:t>https://www.deepmind.com/research/highlighted-research/alphago</a:t>
            </a:r>
            <a:endParaRPr lang="es-CO" sz="1000" dirty="0"/>
          </a:p>
        </p:txBody>
      </p:sp>
      <p:sp>
        <p:nvSpPr>
          <p:cNvPr id="20" name="CuadroTexto 19">
            <a:extLst>
              <a:ext uri="{FF2B5EF4-FFF2-40B4-BE49-F238E27FC236}">
                <a16:creationId xmlns:a16="http://schemas.microsoft.com/office/drawing/2014/main" id="{9D02868A-5289-A3BC-5356-00D8D395A726}"/>
              </a:ext>
            </a:extLst>
          </p:cNvPr>
          <p:cNvSpPr txBox="1"/>
          <p:nvPr/>
        </p:nvSpPr>
        <p:spPr>
          <a:xfrm>
            <a:off x="493189" y="3315911"/>
            <a:ext cx="4572000" cy="246221"/>
          </a:xfrm>
          <a:prstGeom prst="rect">
            <a:avLst/>
          </a:prstGeom>
          <a:noFill/>
        </p:spPr>
        <p:txBody>
          <a:bodyPr wrap="square">
            <a:spAutoFit/>
          </a:bodyPr>
          <a:lstStyle/>
          <a:p>
            <a:r>
              <a:rPr lang="es-CO" sz="1000" dirty="0"/>
              <a:t>https://ai.facebook.com/research/cicero/</a:t>
            </a:r>
          </a:p>
        </p:txBody>
      </p:sp>
      <p:sp>
        <p:nvSpPr>
          <p:cNvPr id="22" name="CuadroTexto 21">
            <a:extLst>
              <a:ext uri="{FF2B5EF4-FFF2-40B4-BE49-F238E27FC236}">
                <a16:creationId xmlns:a16="http://schemas.microsoft.com/office/drawing/2014/main" id="{AD284C0E-E8D3-5ACE-B108-2740DFCE8394}"/>
              </a:ext>
            </a:extLst>
          </p:cNvPr>
          <p:cNvSpPr txBox="1"/>
          <p:nvPr/>
        </p:nvSpPr>
        <p:spPr>
          <a:xfrm>
            <a:off x="493189" y="3562132"/>
            <a:ext cx="4572000" cy="246221"/>
          </a:xfrm>
          <a:prstGeom prst="rect">
            <a:avLst/>
          </a:prstGeom>
          <a:noFill/>
        </p:spPr>
        <p:txBody>
          <a:bodyPr wrap="square">
            <a:spAutoFit/>
          </a:bodyPr>
          <a:lstStyle/>
          <a:p>
            <a:r>
              <a:rPr lang="es-CO" sz="1000" dirty="0"/>
              <a:t>https://openai.com/blog/whisper/</a:t>
            </a:r>
          </a:p>
        </p:txBody>
      </p:sp>
      <p:sp>
        <p:nvSpPr>
          <p:cNvPr id="24" name="CuadroTexto 23">
            <a:extLst>
              <a:ext uri="{FF2B5EF4-FFF2-40B4-BE49-F238E27FC236}">
                <a16:creationId xmlns:a16="http://schemas.microsoft.com/office/drawing/2014/main" id="{119CF120-7A47-E802-0B1A-F9E3FB45E0FF}"/>
              </a:ext>
            </a:extLst>
          </p:cNvPr>
          <p:cNvSpPr txBox="1"/>
          <p:nvPr/>
        </p:nvSpPr>
        <p:spPr>
          <a:xfrm>
            <a:off x="493189" y="3786932"/>
            <a:ext cx="4572000" cy="246221"/>
          </a:xfrm>
          <a:prstGeom prst="rect">
            <a:avLst/>
          </a:prstGeom>
          <a:noFill/>
        </p:spPr>
        <p:txBody>
          <a:bodyPr wrap="square">
            <a:spAutoFit/>
          </a:bodyPr>
          <a:lstStyle/>
          <a:p>
            <a:r>
              <a:rPr lang="es-CO" sz="1000" dirty="0"/>
              <a:t>https://valle-demo.github.io/</a:t>
            </a:r>
          </a:p>
        </p:txBody>
      </p:sp>
    </p:spTree>
    <p:extLst>
      <p:ext uri="{BB962C8B-B14F-4D97-AF65-F5344CB8AC3E}">
        <p14:creationId xmlns:p14="http://schemas.microsoft.com/office/powerpoint/2010/main" val="284785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p:txBody>
          <a:bodyPr/>
          <a:lstStyle/>
          <a:p>
            <a:pPr marL="114300" indent="0">
              <a:buNone/>
            </a:pPr>
            <a:r>
              <a:rPr lang="es-ES" b="1" dirty="0">
                <a:solidFill>
                  <a:schemeClr val="bg1"/>
                </a:solidFill>
              </a:rPr>
              <a:t>GAME THEORY</a:t>
            </a:r>
            <a:endParaRPr lang="es-CO" b="1" dirty="0">
              <a:solidFill>
                <a:schemeClr val="bg1"/>
              </a:solidFill>
            </a:endParaRPr>
          </a:p>
        </p:txBody>
      </p:sp>
    </p:spTree>
    <p:extLst>
      <p:ext uri="{BB962C8B-B14F-4D97-AF65-F5344CB8AC3E}">
        <p14:creationId xmlns:p14="http://schemas.microsoft.com/office/powerpoint/2010/main" val="1761191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74E4-C6C4-D4C5-0000-5B8E675EFE17}"/>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74D4DC4D-803F-8CC7-5003-DDDC162D61D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Adversarial Search</a:t>
            </a:r>
            <a:endParaRPr dirty="0"/>
          </a:p>
        </p:txBody>
      </p:sp>
      <p:sp>
        <p:nvSpPr>
          <p:cNvPr id="5" name="TextBox 4">
            <a:extLst>
              <a:ext uri="{FF2B5EF4-FFF2-40B4-BE49-F238E27FC236}">
                <a16:creationId xmlns:a16="http://schemas.microsoft.com/office/drawing/2014/main" id="{7E143D74-30E0-845E-48E3-4DB66D4AEA0B}"/>
              </a:ext>
            </a:extLst>
          </p:cNvPr>
          <p:cNvSpPr txBox="1"/>
          <p:nvPr/>
        </p:nvSpPr>
        <p:spPr>
          <a:xfrm>
            <a:off x="157168" y="1009191"/>
            <a:ext cx="7488232" cy="1600438"/>
          </a:xfrm>
          <a:prstGeom prst="rect">
            <a:avLst/>
          </a:prstGeom>
          <a:noFill/>
        </p:spPr>
        <p:txBody>
          <a:bodyPr wrap="square">
            <a:spAutoFit/>
          </a:bodyPr>
          <a:lstStyle/>
          <a:p>
            <a:r>
              <a:rPr lang="es-CO" dirty="0"/>
              <a:t>Existen al menos tres enfoques que podemos adoptar en entornos </a:t>
            </a:r>
            <a:r>
              <a:rPr lang="es-CO" dirty="0" err="1"/>
              <a:t>multiagente</a:t>
            </a:r>
            <a:r>
              <a:rPr lang="es-CO" dirty="0"/>
              <a:t>:</a:t>
            </a:r>
          </a:p>
          <a:p>
            <a:endParaRPr lang="es-CO" dirty="0"/>
          </a:p>
          <a:p>
            <a:r>
              <a:rPr lang="es-CO" b="1" dirty="0"/>
              <a:t>Economía:</a:t>
            </a:r>
            <a:br>
              <a:rPr lang="es-CO" b="1" dirty="0"/>
            </a:br>
            <a:br>
              <a:rPr lang="es-CO" b="1" dirty="0"/>
            </a:br>
            <a:r>
              <a:rPr lang="es-CO" i="1" dirty="0"/>
              <a:t>Trata a los agentes como una gran colectividad en lugar de modelar sus acciones individuales. Se analizan patrones generales de comportamiento en lugar de intentar predecir las acciones de cada agente de manera independiente.</a:t>
            </a:r>
          </a:p>
        </p:txBody>
      </p:sp>
      <p:sp>
        <p:nvSpPr>
          <p:cNvPr id="7" name="TextBox 6">
            <a:extLst>
              <a:ext uri="{FF2B5EF4-FFF2-40B4-BE49-F238E27FC236}">
                <a16:creationId xmlns:a16="http://schemas.microsoft.com/office/drawing/2014/main" id="{8FA1AAC5-9CAC-8212-1B4B-12F499819832}"/>
              </a:ext>
            </a:extLst>
          </p:cNvPr>
          <p:cNvSpPr txBox="1"/>
          <p:nvPr/>
        </p:nvSpPr>
        <p:spPr>
          <a:xfrm>
            <a:off x="1605592" y="3183048"/>
            <a:ext cx="6858000" cy="1815882"/>
          </a:xfrm>
          <a:prstGeom prst="rect">
            <a:avLst/>
          </a:prstGeom>
          <a:noFill/>
        </p:spPr>
        <p:txBody>
          <a:bodyPr wrap="square">
            <a:spAutoFit/>
          </a:bodyPr>
          <a:lstStyle/>
          <a:p>
            <a:r>
              <a:rPr lang="es-CO" b="1" dirty="0"/>
              <a:t>EJEMPLOS</a:t>
            </a:r>
          </a:p>
          <a:p>
            <a:pPr marL="285750" lvl="1" indent="-285750">
              <a:buFont typeface="Arial" panose="020B0604020202020204" pitchFamily="34" charset="0"/>
              <a:buChar char="•"/>
            </a:pPr>
            <a:r>
              <a:rPr lang="es-CO" dirty="0"/>
              <a:t>	Modelado del tráfico vehicular: En lugar de predecir la ruta exacta de 	cada conductor, los modelos pueden estimar cómo los patrones de 	tráfico se ven afectados por cambios en la infraestructura o en la 	cantidad de vehículos.</a:t>
            </a:r>
          </a:p>
          <a:p>
            <a:pPr marL="285750" indent="-285750">
              <a:buFont typeface="Arial" panose="020B0604020202020204" pitchFamily="34" charset="0"/>
              <a:buChar char="•"/>
            </a:pPr>
            <a:r>
              <a:rPr lang="es-CO" dirty="0"/>
              <a:t>	Simulaciones económicas: Los gobiernos utilizan modelos económicos 	para prever cómo afectarán las políticas fiscales y monetarias a la 	inflación y el desempleo.</a:t>
            </a:r>
          </a:p>
        </p:txBody>
      </p:sp>
    </p:spTree>
    <p:extLst>
      <p:ext uri="{BB962C8B-B14F-4D97-AF65-F5344CB8AC3E}">
        <p14:creationId xmlns:p14="http://schemas.microsoft.com/office/powerpoint/2010/main" val="1437950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4708-4D07-555F-EB0E-E6D635D83468}"/>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9C17654D-3F2D-7E0F-9481-52BB45006622}"/>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Adversarial Search</a:t>
            </a:r>
            <a:endParaRPr dirty="0"/>
          </a:p>
        </p:txBody>
      </p:sp>
      <p:sp>
        <p:nvSpPr>
          <p:cNvPr id="5" name="TextBox 4">
            <a:extLst>
              <a:ext uri="{FF2B5EF4-FFF2-40B4-BE49-F238E27FC236}">
                <a16:creationId xmlns:a16="http://schemas.microsoft.com/office/drawing/2014/main" id="{608FEF07-CCEF-10A9-0513-923D454E3740}"/>
              </a:ext>
            </a:extLst>
          </p:cNvPr>
          <p:cNvSpPr txBox="1"/>
          <p:nvPr/>
        </p:nvSpPr>
        <p:spPr>
          <a:xfrm>
            <a:off x="157168" y="1009191"/>
            <a:ext cx="7488232" cy="1600438"/>
          </a:xfrm>
          <a:prstGeom prst="rect">
            <a:avLst/>
          </a:prstGeom>
          <a:noFill/>
        </p:spPr>
        <p:txBody>
          <a:bodyPr wrap="square">
            <a:spAutoFit/>
          </a:bodyPr>
          <a:lstStyle/>
          <a:p>
            <a:r>
              <a:rPr lang="es-CO" dirty="0"/>
              <a:t>Existen al menos tres enfoques que podemos adoptar en entornos </a:t>
            </a:r>
            <a:r>
              <a:rPr lang="es-CO" dirty="0" err="1"/>
              <a:t>multiagente</a:t>
            </a:r>
            <a:r>
              <a:rPr lang="es-CO" dirty="0"/>
              <a:t>:</a:t>
            </a:r>
          </a:p>
          <a:p>
            <a:endParaRPr lang="es-CO" dirty="0"/>
          </a:p>
          <a:p>
            <a:r>
              <a:rPr lang="es-CO" b="1" dirty="0"/>
              <a:t>Modelado como un entorno no determinista:</a:t>
            </a:r>
            <a:br>
              <a:rPr lang="es-CO" b="1" dirty="0"/>
            </a:br>
            <a:br>
              <a:rPr lang="es-CO" b="1" i="1" dirty="0"/>
            </a:br>
            <a:r>
              <a:rPr lang="es-CO" i="1" dirty="0"/>
              <a:t>Los agentes adversarios se tratan como parte del entorno, similar a factores aleatorios. Se modela la incertidumbre de las acciones de estos agentes, pero sin considerar que tienen intenciones específicas.</a:t>
            </a:r>
          </a:p>
        </p:txBody>
      </p:sp>
      <p:sp>
        <p:nvSpPr>
          <p:cNvPr id="7" name="TextBox 6">
            <a:extLst>
              <a:ext uri="{FF2B5EF4-FFF2-40B4-BE49-F238E27FC236}">
                <a16:creationId xmlns:a16="http://schemas.microsoft.com/office/drawing/2014/main" id="{929E37C5-EA4E-670D-F74A-6EF6C5694CB2}"/>
              </a:ext>
            </a:extLst>
          </p:cNvPr>
          <p:cNvSpPr txBox="1"/>
          <p:nvPr/>
        </p:nvSpPr>
        <p:spPr>
          <a:xfrm>
            <a:off x="1605592" y="3183048"/>
            <a:ext cx="6858000" cy="1600438"/>
          </a:xfrm>
          <a:prstGeom prst="rect">
            <a:avLst/>
          </a:prstGeom>
          <a:noFill/>
        </p:spPr>
        <p:txBody>
          <a:bodyPr wrap="square">
            <a:spAutoFit/>
          </a:bodyPr>
          <a:lstStyle/>
          <a:p>
            <a:r>
              <a:rPr lang="es-CO" b="1" dirty="0"/>
              <a:t>EJEMPLO: Juego de póker con modelado probabilístico</a:t>
            </a:r>
          </a:p>
          <a:p>
            <a:br>
              <a:rPr lang="es-CO" dirty="0"/>
            </a:br>
            <a:r>
              <a:rPr lang="es-CO" dirty="0"/>
              <a:t>Supongamos que queremos desarrollar un sistema de inteligencia artificial para jugar al póker. En lugar de considerar que los oponentes están tomando decisiones estratégicas, podríamos tratarlos como eventos aleatorios. Por ejemplo, podríamos modelar que cada jugador elige su acción (apostar, retirarse, subir la apuesta) con una probabilidad específica basada en el historial de jugadas observadas.</a:t>
            </a:r>
          </a:p>
        </p:txBody>
      </p:sp>
    </p:spTree>
    <p:extLst>
      <p:ext uri="{BB962C8B-B14F-4D97-AF65-F5344CB8AC3E}">
        <p14:creationId xmlns:p14="http://schemas.microsoft.com/office/powerpoint/2010/main" val="3347944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9D1A-69AF-52A0-4DBC-3438AA1CD396}"/>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14FF074A-F221-FBEC-F5CC-FA78A6558AB9}"/>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Adversarial Search</a:t>
            </a:r>
            <a:endParaRPr dirty="0"/>
          </a:p>
        </p:txBody>
      </p:sp>
      <p:sp>
        <p:nvSpPr>
          <p:cNvPr id="5" name="TextBox 4">
            <a:extLst>
              <a:ext uri="{FF2B5EF4-FFF2-40B4-BE49-F238E27FC236}">
                <a16:creationId xmlns:a16="http://schemas.microsoft.com/office/drawing/2014/main" id="{3C1F3694-0B47-76AF-5395-5F0E3DDB2400}"/>
              </a:ext>
            </a:extLst>
          </p:cNvPr>
          <p:cNvSpPr txBox="1"/>
          <p:nvPr/>
        </p:nvSpPr>
        <p:spPr>
          <a:xfrm>
            <a:off x="157168" y="1009191"/>
            <a:ext cx="7488232" cy="2031325"/>
          </a:xfrm>
          <a:prstGeom prst="rect">
            <a:avLst/>
          </a:prstGeom>
          <a:noFill/>
        </p:spPr>
        <p:txBody>
          <a:bodyPr wrap="square">
            <a:spAutoFit/>
          </a:bodyPr>
          <a:lstStyle/>
          <a:p>
            <a:r>
              <a:rPr lang="es-CO" dirty="0"/>
              <a:t>Existen al menos tres enfoques que podemos adoptar en entornos </a:t>
            </a:r>
            <a:r>
              <a:rPr lang="es-CO" dirty="0" err="1"/>
              <a:t>multiagente</a:t>
            </a:r>
            <a:r>
              <a:rPr lang="es-CO" dirty="0"/>
              <a:t>:</a:t>
            </a:r>
          </a:p>
          <a:p>
            <a:endParaRPr lang="es-CO" dirty="0"/>
          </a:p>
          <a:p>
            <a:r>
              <a:rPr lang="es-CO" b="1" dirty="0"/>
              <a:t>Búsqueda adversaria en árboles de juego:</a:t>
            </a:r>
            <a:br>
              <a:rPr lang="es-CO" b="1" dirty="0"/>
            </a:br>
            <a:br>
              <a:rPr lang="es-CO" b="1" i="1" dirty="0"/>
            </a:br>
            <a:r>
              <a:rPr lang="es-CO" i="1" dirty="0"/>
              <a:t>modelamos explícitamente a los agentes adversarios y asumimos que están tratando activamente de minimizar nuestro éxito mientras maximizan el suyo. Para resolver estos problemas, se utilizan técnicas de búsqueda en árboles de juego, como </a:t>
            </a:r>
            <a:r>
              <a:rPr lang="es-CO" b="1" i="1" dirty="0"/>
              <a:t>el algoritmo </a:t>
            </a:r>
            <a:r>
              <a:rPr lang="es-CO" b="1" i="1" dirty="0" err="1"/>
              <a:t>Minimax</a:t>
            </a:r>
            <a:r>
              <a:rPr lang="es-CO" i="1" dirty="0"/>
              <a:t>, que calcula las mejores jugadas bajo la suposición de que el oponente jugará de la mejor manera posible.</a:t>
            </a:r>
          </a:p>
        </p:txBody>
      </p:sp>
      <p:sp>
        <p:nvSpPr>
          <p:cNvPr id="7" name="TextBox 6">
            <a:extLst>
              <a:ext uri="{FF2B5EF4-FFF2-40B4-BE49-F238E27FC236}">
                <a16:creationId xmlns:a16="http://schemas.microsoft.com/office/drawing/2014/main" id="{110BB3EE-5723-7E29-D1B9-2DBCBB80FB85}"/>
              </a:ext>
            </a:extLst>
          </p:cNvPr>
          <p:cNvSpPr txBox="1"/>
          <p:nvPr/>
        </p:nvSpPr>
        <p:spPr>
          <a:xfrm>
            <a:off x="1605592" y="3183048"/>
            <a:ext cx="6858000" cy="1600438"/>
          </a:xfrm>
          <a:prstGeom prst="rect">
            <a:avLst/>
          </a:prstGeom>
          <a:noFill/>
        </p:spPr>
        <p:txBody>
          <a:bodyPr wrap="square">
            <a:spAutoFit/>
          </a:bodyPr>
          <a:lstStyle/>
          <a:p>
            <a:r>
              <a:rPr lang="es-CO" b="1" dirty="0"/>
              <a:t>EJEMPLO: Ajedrez y el algoritmo </a:t>
            </a:r>
            <a:r>
              <a:rPr lang="es-CO" b="1" dirty="0" err="1"/>
              <a:t>Minimax</a:t>
            </a:r>
            <a:endParaRPr lang="es-CO" b="1" dirty="0"/>
          </a:p>
          <a:p>
            <a:br>
              <a:rPr lang="es-CO" dirty="0"/>
            </a:br>
            <a:r>
              <a:rPr lang="es-CO" dirty="0"/>
              <a:t>En el ajedrez, cada jugador busca maximizar su probabilidad de ganar mientras minimiza las oportunidades del oponente. Supongamos que nuestra IA debe decidir su próximo movimiento. Con el algoritmo </a:t>
            </a:r>
            <a:r>
              <a:rPr lang="es-CO" dirty="0" err="1"/>
              <a:t>Minimax</a:t>
            </a:r>
            <a:r>
              <a:rPr lang="es-CO" dirty="0"/>
              <a:t>, genera un árbol de posibles movimientos futuros y asume que el oponente elegirá siempre la mejor jugada para sí mismo.</a:t>
            </a:r>
          </a:p>
        </p:txBody>
      </p:sp>
    </p:spTree>
    <p:extLst>
      <p:ext uri="{BB962C8B-B14F-4D97-AF65-F5344CB8AC3E}">
        <p14:creationId xmlns:p14="http://schemas.microsoft.com/office/powerpoint/2010/main" val="201259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4BC75-4FD2-7BB7-0C7E-DF85A4F8807D}"/>
              </a:ext>
            </a:extLst>
          </p:cNvPr>
          <p:cNvPicPr>
            <a:picLocks noChangeAspect="1"/>
          </p:cNvPicPr>
          <p:nvPr/>
        </p:nvPicPr>
        <p:blipFill>
          <a:blip r:embed="rId2"/>
          <a:stretch>
            <a:fillRect/>
          </a:stretch>
        </p:blipFill>
        <p:spPr>
          <a:xfrm>
            <a:off x="216604" y="1088546"/>
            <a:ext cx="8710791" cy="3387530"/>
          </a:xfrm>
          <a:prstGeom prst="rect">
            <a:avLst/>
          </a:prstGeom>
        </p:spPr>
      </p:pic>
    </p:spTree>
    <p:extLst>
      <p:ext uri="{BB962C8B-B14F-4D97-AF65-F5344CB8AC3E}">
        <p14:creationId xmlns:p14="http://schemas.microsoft.com/office/powerpoint/2010/main" val="3857777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0CEB-F51A-DF6D-951C-2681DBFA7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AEF1B25-E337-EE2F-F954-61B77BCEEB40}"/>
              </a:ext>
            </a:extLst>
          </p:cNvPr>
          <p:cNvSpPr>
            <a:spLocks noGrp="1"/>
          </p:cNvSpPr>
          <p:nvPr>
            <p:ph type="body" idx="1"/>
          </p:nvPr>
        </p:nvSpPr>
        <p:spPr/>
        <p:txBody>
          <a:bodyPr/>
          <a:lstStyle/>
          <a:p>
            <a:pPr marL="114300" indent="0">
              <a:buNone/>
            </a:pPr>
            <a:r>
              <a:rPr lang="es-ES" b="1" dirty="0">
                <a:solidFill>
                  <a:schemeClr val="bg1"/>
                </a:solidFill>
              </a:rPr>
              <a:t>GAME THEORY-</a:t>
            </a:r>
            <a:r>
              <a:rPr lang="es-CO" dirty="0" err="1">
                <a:solidFill>
                  <a:schemeClr val="bg1"/>
                </a:solidFill>
              </a:rPr>
              <a:t>Two-player</a:t>
            </a:r>
            <a:r>
              <a:rPr lang="es-CO" dirty="0">
                <a:solidFill>
                  <a:schemeClr val="bg1"/>
                </a:solidFill>
              </a:rPr>
              <a:t> </a:t>
            </a:r>
            <a:r>
              <a:rPr lang="es-CO" dirty="0" err="1">
                <a:solidFill>
                  <a:schemeClr val="bg1"/>
                </a:solidFill>
              </a:rPr>
              <a:t>zero</a:t>
            </a:r>
            <a:r>
              <a:rPr lang="es-CO" dirty="0">
                <a:solidFill>
                  <a:schemeClr val="bg1"/>
                </a:solidFill>
              </a:rPr>
              <a:t>-sum </a:t>
            </a:r>
            <a:r>
              <a:rPr lang="es-CO" dirty="0" err="1">
                <a:solidFill>
                  <a:schemeClr val="bg1"/>
                </a:solidFill>
              </a:rPr>
              <a:t>games</a:t>
            </a:r>
            <a:endParaRPr lang="es-CO" b="1" dirty="0">
              <a:solidFill>
                <a:schemeClr val="bg1"/>
              </a:solidFill>
            </a:endParaRPr>
          </a:p>
        </p:txBody>
      </p:sp>
    </p:spTree>
    <p:extLst>
      <p:ext uri="{BB962C8B-B14F-4D97-AF65-F5344CB8AC3E}">
        <p14:creationId xmlns:p14="http://schemas.microsoft.com/office/powerpoint/2010/main" val="271006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7FCD-8193-D1A3-81BC-D9CC712FF71C}"/>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3042CF5B-4807-CC88-E59A-3DE0291FE8B8}"/>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2500" b="1" dirty="0">
                <a:solidFill>
                  <a:srgbClr val="FFFFFF"/>
                </a:solidFill>
                <a:latin typeface="Calibri"/>
                <a:cs typeface="Calibri"/>
                <a:sym typeface="Calibri"/>
              </a:rPr>
              <a:t>Game theory-</a:t>
            </a:r>
            <a:r>
              <a:rPr lang="es-CO" dirty="0" err="1">
                <a:solidFill>
                  <a:schemeClr val="bg1"/>
                </a:solidFill>
              </a:rPr>
              <a:t>Two-player</a:t>
            </a:r>
            <a:r>
              <a:rPr lang="es-CO" dirty="0">
                <a:solidFill>
                  <a:schemeClr val="bg1"/>
                </a:solidFill>
              </a:rPr>
              <a:t> </a:t>
            </a:r>
            <a:r>
              <a:rPr lang="es-CO" dirty="0" err="1">
                <a:solidFill>
                  <a:schemeClr val="bg1"/>
                </a:solidFill>
              </a:rPr>
              <a:t>zero</a:t>
            </a:r>
            <a:r>
              <a:rPr lang="es-CO" dirty="0">
                <a:solidFill>
                  <a:schemeClr val="bg1"/>
                </a:solidFill>
              </a:rPr>
              <a:t>-sum </a:t>
            </a:r>
            <a:r>
              <a:rPr lang="es-CO" dirty="0" err="1">
                <a:solidFill>
                  <a:schemeClr val="bg1"/>
                </a:solidFill>
              </a:rPr>
              <a:t>games</a:t>
            </a:r>
            <a:endParaRPr dirty="0">
              <a:solidFill>
                <a:schemeClr val="bg1"/>
              </a:solidFill>
            </a:endParaRPr>
          </a:p>
        </p:txBody>
      </p:sp>
      <p:sp>
        <p:nvSpPr>
          <p:cNvPr id="4" name="TextBox 3">
            <a:extLst>
              <a:ext uri="{FF2B5EF4-FFF2-40B4-BE49-F238E27FC236}">
                <a16:creationId xmlns:a16="http://schemas.microsoft.com/office/drawing/2014/main" id="{705694A5-357C-B6DC-9C11-CB83C04FA01C}"/>
              </a:ext>
            </a:extLst>
          </p:cNvPr>
          <p:cNvSpPr txBox="1"/>
          <p:nvPr/>
        </p:nvSpPr>
        <p:spPr>
          <a:xfrm>
            <a:off x="493189" y="1124458"/>
            <a:ext cx="8157622" cy="2462213"/>
          </a:xfrm>
          <a:prstGeom prst="rect">
            <a:avLst/>
          </a:prstGeom>
          <a:noFill/>
        </p:spPr>
        <p:txBody>
          <a:bodyPr wrap="square">
            <a:spAutoFit/>
          </a:bodyPr>
          <a:lstStyle/>
          <a:p>
            <a:pPr>
              <a:buNone/>
            </a:pPr>
            <a:r>
              <a:rPr lang="es-CO" dirty="0"/>
              <a:t>Los juegos más comúnmente estudiados en el ámbito de la inteligencia artificial (como el ajedrez y el </a:t>
            </a:r>
            <a:r>
              <a:rPr lang="es-CO" dirty="0" err="1"/>
              <a:t>Go</a:t>
            </a:r>
            <a:r>
              <a:rPr lang="es-CO" dirty="0"/>
              <a:t>) son lo que los teóricos de juegos llaman juegos deterministas, de dos jugadores, por turnos, de </a:t>
            </a:r>
            <a:r>
              <a:rPr lang="es-CO" b="1" dirty="0"/>
              <a:t>información perfecta</a:t>
            </a:r>
            <a:r>
              <a:rPr lang="es-CO" dirty="0"/>
              <a:t> y </a:t>
            </a:r>
            <a:r>
              <a:rPr lang="es-CO" b="1" dirty="0"/>
              <a:t>suma cero</a:t>
            </a:r>
            <a:r>
              <a:rPr lang="es-CO" dirty="0"/>
              <a:t>.</a:t>
            </a:r>
          </a:p>
          <a:p>
            <a:pPr>
              <a:buNone/>
            </a:pPr>
            <a:endParaRPr lang="es-CO" dirty="0"/>
          </a:p>
          <a:p>
            <a:pPr marL="285750" indent="-285750">
              <a:buFont typeface="Arial" panose="020B0604020202020204" pitchFamily="34" charset="0"/>
              <a:buChar char="•"/>
            </a:pPr>
            <a:r>
              <a:rPr lang="es-CO" b="1" i="1" dirty="0"/>
              <a:t>"Información perfecta"</a:t>
            </a:r>
            <a:r>
              <a:rPr lang="es-CO" i="1" dirty="0"/>
              <a:t> es un sinónimo de "totalmente observable".</a:t>
            </a:r>
          </a:p>
          <a:p>
            <a:pPr marL="285750" indent="-285750">
              <a:buFont typeface="Arial" panose="020B0604020202020204" pitchFamily="34" charset="0"/>
              <a:buChar char="•"/>
            </a:pPr>
            <a:r>
              <a:rPr lang="es-CO" b="1" i="1" dirty="0"/>
              <a:t>"Suma cero"</a:t>
            </a:r>
            <a:r>
              <a:rPr lang="es-CO" i="1" dirty="0"/>
              <a:t> significa que lo que es bueno para un jugador es igual de malo para el otro: no hay un resultado de "ganar-ganar".</a:t>
            </a:r>
          </a:p>
          <a:p>
            <a:pPr marL="285750" indent="-285750">
              <a:buFont typeface="Arial" panose="020B0604020202020204" pitchFamily="34" charset="0"/>
              <a:buChar char="•"/>
            </a:pPr>
            <a:endParaRPr lang="es-CO" i="1" dirty="0"/>
          </a:p>
          <a:p>
            <a:endParaRPr lang="es-CO" i="1" dirty="0"/>
          </a:p>
          <a:p>
            <a:r>
              <a:rPr lang="es-CO" dirty="0"/>
              <a:t>En los juegos, a menudo usamos el término </a:t>
            </a:r>
            <a:r>
              <a:rPr lang="es-CO" b="1" dirty="0"/>
              <a:t>movimiento</a:t>
            </a:r>
            <a:r>
              <a:rPr lang="es-CO" dirty="0"/>
              <a:t> como sinónimo de </a:t>
            </a:r>
            <a:r>
              <a:rPr lang="es-CO" b="1" dirty="0"/>
              <a:t>acción</a:t>
            </a:r>
            <a:r>
              <a:rPr lang="es-CO" dirty="0"/>
              <a:t> y </a:t>
            </a:r>
            <a:r>
              <a:rPr lang="es-CO" b="1" dirty="0"/>
              <a:t>posición</a:t>
            </a:r>
            <a:r>
              <a:rPr lang="es-CO" dirty="0"/>
              <a:t> como sinónimo de </a:t>
            </a:r>
            <a:r>
              <a:rPr lang="es-CO" b="1" dirty="0"/>
              <a:t>estado</a:t>
            </a:r>
            <a:r>
              <a:rPr lang="es-CO" dirty="0"/>
              <a:t>.</a:t>
            </a:r>
          </a:p>
        </p:txBody>
      </p:sp>
    </p:spTree>
    <p:extLst>
      <p:ext uri="{BB962C8B-B14F-4D97-AF65-F5344CB8AC3E}">
        <p14:creationId xmlns:p14="http://schemas.microsoft.com/office/powerpoint/2010/main" val="2478925791"/>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7FD85BBC776647B05795E539834121" ma:contentTypeVersion="0" ma:contentTypeDescription="Create a new document." ma:contentTypeScope="" ma:versionID="c9ea9dc20ea728ff1a5903745381ec7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83721-8F6C-4B1E-9A67-ED58CCC252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B1AFD38-5226-4A5C-8230-F10747B10919}">
  <ds:schemaRefs>
    <ds:schemaRef ds:uri="http://schemas.microsoft.com/sharepoint/v3/contenttype/forms"/>
  </ds:schemaRefs>
</ds:datastoreItem>
</file>

<file path=customXml/itemProps3.xml><?xml version="1.0" encoding="utf-8"?>
<ds:datastoreItem xmlns:ds="http://schemas.openxmlformats.org/officeDocument/2006/customXml" ds:itemID="{B75052E6-CB1D-41F2-A646-B8AFF253D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TemaEafit</Template>
  <TotalTime>2223</TotalTime>
  <Words>2652</Words>
  <Application>Microsoft Office PowerPoint</Application>
  <PresentationFormat>On-screen Show (16:9)</PresentationFormat>
  <Paragraphs>154</Paragraphs>
  <Slides>25</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Segoe UI</vt:lpstr>
      <vt:lpstr>KaTeX_Math</vt:lpstr>
      <vt:lpstr>KaTeX_Main</vt:lpstr>
      <vt:lpstr>TemaEafit</vt:lpstr>
      <vt:lpstr>Adversarial 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15</cp:revision>
  <dcterms:modified xsi:type="dcterms:W3CDTF">2025-03-13T21:14:38Z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0x010100397FD85BBC776647B05795E539834121</vt:lpwstr>
  </property>
</Properties>
</file>